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3.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28_958EA076.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261" r:id="rId2"/>
    <p:sldId id="258" r:id="rId3"/>
    <p:sldId id="288" r:id="rId4"/>
    <p:sldId id="290" r:id="rId5"/>
    <p:sldId id="295" r:id="rId6"/>
    <p:sldId id="316" r:id="rId7"/>
    <p:sldId id="320" r:id="rId8"/>
    <p:sldId id="260" r:id="rId9"/>
    <p:sldId id="287" r:id="rId10"/>
    <p:sldId id="265" r:id="rId11"/>
    <p:sldId id="266" r:id="rId12"/>
    <p:sldId id="319" r:id="rId13"/>
    <p:sldId id="286" r:id="rId14"/>
    <p:sldId id="323" r:id="rId15"/>
    <p:sldId id="318" r:id="rId16"/>
    <p:sldId id="296" r:id="rId17"/>
    <p:sldId id="324" r:id="rId18"/>
    <p:sldId id="278" r:id="rId19"/>
    <p:sldId id="325" r:id="rId20"/>
    <p:sldId id="326" r:id="rId21"/>
    <p:sldId id="327" r:id="rId22"/>
    <p:sldId id="328" r:id="rId23"/>
    <p:sldId id="330" r:id="rId24"/>
    <p:sldId id="333" r:id="rId25"/>
    <p:sldId id="337" r:id="rId26"/>
    <p:sldId id="285" r:id="rId27"/>
    <p:sldId id="284" r:id="rId28"/>
    <p:sldId id="315" r:id="rId29"/>
    <p:sldId id="275" r:id="rId30"/>
    <p:sldId id="269" r:id="rId31"/>
    <p:sldId id="322" r:id="rId32"/>
    <p:sldId id="268" r:id="rId33"/>
    <p:sldId id="329" r:id="rId34"/>
    <p:sldId id="331" r:id="rId35"/>
    <p:sldId id="332" r:id="rId36"/>
    <p:sldId id="335" r:id="rId37"/>
    <p:sldId id="292" r:id="rId38"/>
    <p:sldId id="314" r:id="rId39"/>
    <p:sldId id="262" r:id="rId40"/>
    <p:sldId id="298" r:id="rId41"/>
    <p:sldId id="306" r:id="rId42"/>
    <p:sldId id="338" r:id="rId43"/>
    <p:sldId id="339" r:id="rId44"/>
    <p:sldId id="311" r:id="rId45"/>
    <p:sldId id="313" r:id="rId46"/>
    <p:sldId id="317" r:id="rId47"/>
    <p:sldId id="32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427CC7-EC1E-9028-04F7-A2D0859C5AF4}" name="tanmay56@student.ubc.ca" initials="" userId="S::tanmay56@student.ubc.ca::ed35444b-1044-44b5-99a2-09aed8584203" providerId="AD"/>
  <p188:author id="{8CBA70EA-0483-5386-D13B-8F82851A2E35}" name="Chen, Daniel" initials="CD" userId="S::d.chen@ubc.ca::d92e9883-ee8e-43bb-a92a-d789295edcf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6F51"/>
    <a:srgbClr val="B010E0"/>
    <a:srgbClr val="57D9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26B9A1-BA74-DC4C-B754-2DECE6970D41}" v="1972" dt="2023-06-24T04:56:16.179"/>
    <p1510:client id="{34584E71-9ED3-0D28-D932-4178BD729BCE}" v="2939" dt="2023-06-24T04:40:01.173"/>
    <p1510:client id="{3962B4F2-F6DE-F2DC-AFC3-522E52897199}" v="45" dt="2023-06-24T08:35:24.550"/>
    <p1510:client id="{587C001B-F860-AC9A-8AA0-136DFDBB5112}" v="250" dt="2023-06-24T02:32:32.648"/>
    <p1510:client id="{593DBC7F-FE36-57A5-8E37-E6DAC407AA1F}" v="747" dt="2023-06-24T06:22:38.444"/>
    <p1510:client id="{A3BB48FA-F8F9-0E4A-8F5C-0B592671BA7E}" v="648" dt="2023-06-24T08:56:11.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0"/>
  </p:normalViewPr>
  <p:slideViewPr>
    <p:cSldViewPr snapToGrid="0">
      <p:cViewPr varScale="1">
        <p:scale>
          <a:sx n="118" d="100"/>
          <a:sy n="118" d="100"/>
        </p:scale>
        <p:origin x="6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omments/modernComment_128_958EA076.xml><?xml version="1.0" encoding="utf-8"?>
<p188:cmLst xmlns:a="http://schemas.openxmlformats.org/drawingml/2006/main" xmlns:r="http://schemas.openxmlformats.org/officeDocument/2006/relationships" xmlns:p188="http://schemas.microsoft.com/office/powerpoint/2018/8/main">
  <p188:cm id="{D3DD7433-0A38-454C-A1D4-4F651009A589}" authorId="{F8427CC7-EC1E-9028-04F7-A2D0859C5AF4}" created="2023-06-24T08:53:09.202">
    <pc:sldMkLst xmlns:pc="http://schemas.microsoft.com/office/powerpoint/2013/main/command">
      <pc:docMk/>
      <pc:sldMk cId="2509152374" sldId="296"/>
    </pc:sldMkLst>
    <p188:txBody>
      <a:bodyPr/>
      <a:lstStyle/>
      <a:p>
        <a:r>
          <a:rPr lang="en-US"/>
          <a:t>Remove the orange marks from these slides
</a:t>
        </a:r>
      </a:p>
    </p188:txBody>
  </p188:cm>
</p188:cmLst>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7A812-6709-4810-B637-F978AD41FF5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9577C321-32E8-4CE3-A9B0-7D113652B3F4}">
      <dgm:prSet phldrT="[Text]" phldr="0"/>
      <dgm:spPr/>
      <dgm:t>
        <a:bodyPr/>
        <a:lstStyle/>
        <a:p>
          <a:r>
            <a:rPr lang="en-US">
              <a:latin typeface="Calibri Light" panose="020F0302020204030204"/>
            </a:rPr>
            <a:t>Numerical</a:t>
          </a:r>
          <a:endParaRPr lang="en-US"/>
        </a:p>
      </dgm:t>
    </dgm:pt>
    <dgm:pt modelId="{BE1F8A32-5538-4FF5-BB87-B02AD69A6637}" type="parTrans" cxnId="{8D7C7A3B-9AF8-42FB-85E1-0EF93F0AFC86}">
      <dgm:prSet/>
      <dgm:spPr/>
      <dgm:t>
        <a:bodyPr/>
        <a:lstStyle/>
        <a:p>
          <a:endParaRPr lang="en-US"/>
        </a:p>
      </dgm:t>
    </dgm:pt>
    <dgm:pt modelId="{A5EB0699-0BFD-4DE4-BEA6-71E0DF72B2EB}" type="sibTrans" cxnId="{8D7C7A3B-9AF8-42FB-85E1-0EF93F0AFC86}">
      <dgm:prSet/>
      <dgm:spPr/>
      <dgm:t>
        <a:bodyPr/>
        <a:lstStyle/>
        <a:p>
          <a:endParaRPr lang="en-US"/>
        </a:p>
      </dgm:t>
    </dgm:pt>
    <dgm:pt modelId="{96538BA0-E507-4ABC-A412-3E21E0087EEA}">
      <dgm:prSet phldrT="[Text]" phldr="0"/>
      <dgm:spPr/>
      <dgm:t>
        <a:bodyPr/>
        <a:lstStyle/>
        <a:p>
          <a:r>
            <a:rPr lang="en-US">
              <a:latin typeface="Calibri Light" panose="020F0302020204030204"/>
            </a:rPr>
            <a:t>Binary</a:t>
          </a:r>
          <a:endParaRPr lang="en-US"/>
        </a:p>
      </dgm:t>
    </dgm:pt>
    <dgm:pt modelId="{1C1CD7BB-9122-416F-BB0A-387DD8CDCFA2}" type="parTrans" cxnId="{90EAABD8-3786-4EF7-9770-F24F18683A1D}">
      <dgm:prSet/>
      <dgm:spPr/>
      <dgm:t>
        <a:bodyPr/>
        <a:lstStyle/>
        <a:p>
          <a:endParaRPr lang="en-US"/>
        </a:p>
      </dgm:t>
    </dgm:pt>
    <dgm:pt modelId="{07E5B988-59E3-49C3-8DB0-E573DAA96A98}" type="sibTrans" cxnId="{90EAABD8-3786-4EF7-9770-F24F18683A1D}">
      <dgm:prSet/>
      <dgm:spPr/>
      <dgm:t>
        <a:bodyPr/>
        <a:lstStyle/>
        <a:p>
          <a:endParaRPr lang="en-US"/>
        </a:p>
      </dgm:t>
    </dgm:pt>
    <dgm:pt modelId="{4D86E0F0-16D8-4CB7-84B0-01576FE1C612}">
      <dgm:prSet phldrT="[Text]" phldr="0"/>
      <dgm:spPr/>
      <dgm:t>
        <a:bodyPr/>
        <a:lstStyle/>
        <a:p>
          <a:r>
            <a:rPr lang="en-US">
              <a:latin typeface="Calibri Light" panose="020F0302020204030204"/>
            </a:rPr>
            <a:t>Categorical</a:t>
          </a:r>
          <a:endParaRPr lang="en-US"/>
        </a:p>
      </dgm:t>
    </dgm:pt>
    <dgm:pt modelId="{B34B7B51-881F-4DD8-BDCE-17918571C606}" type="parTrans" cxnId="{1DF6A2C2-F7CD-4FBE-A77B-B4C20BE82516}">
      <dgm:prSet/>
      <dgm:spPr/>
      <dgm:t>
        <a:bodyPr/>
        <a:lstStyle/>
        <a:p>
          <a:endParaRPr lang="en-US"/>
        </a:p>
      </dgm:t>
    </dgm:pt>
    <dgm:pt modelId="{4E839217-96B6-430F-87EB-C303BAF4F359}" type="sibTrans" cxnId="{1DF6A2C2-F7CD-4FBE-A77B-B4C20BE82516}">
      <dgm:prSet/>
      <dgm:spPr/>
      <dgm:t>
        <a:bodyPr/>
        <a:lstStyle/>
        <a:p>
          <a:endParaRPr lang="en-US"/>
        </a:p>
      </dgm:t>
    </dgm:pt>
    <dgm:pt modelId="{04160C9D-FBB0-4169-BEDD-85735ECA84B3}">
      <dgm:prSet phldrT="[Text]" phldr="0"/>
      <dgm:spPr/>
      <dgm:t>
        <a:bodyPr/>
        <a:lstStyle/>
        <a:p>
          <a:r>
            <a:rPr lang="en-US">
              <a:latin typeface="Calibri Light" panose="020F0302020204030204"/>
            </a:rPr>
            <a:t>Grouped</a:t>
          </a:r>
          <a:endParaRPr lang="en-US"/>
        </a:p>
      </dgm:t>
    </dgm:pt>
    <dgm:pt modelId="{7A7864DD-5135-4CEC-B555-BD01E3947025}" type="parTrans" cxnId="{585DCDF1-ABD1-4708-982C-27C6487DDA9A}">
      <dgm:prSet/>
      <dgm:spPr/>
      <dgm:t>
        <a:bodyPr/>
        <a:lstStyle/>
        <a:p>
          <a:endParaRPr lang="en-US"/>
        </a:p>
      </dgm:t>
    </dgm:pt>
    <dgm:pt modelId="{467A430C-DCF9-4339-8E66-0880DD851D15}" type="sibTrans" cxnId="{585DCDF1-ABD1-4708-982C-27C6487DDA9A}">
      <dgm:prSet/>
      <dgm:spPr/>
      <dgm:t>
        <a:bodyPr/>
        <a:lstStyle/>
        <a:p>
          <a:endParaRPr lang="en-US"/>
        </a:p>
      </dgm:t>
    </dgm:pt>
    <dgm:pt modelId="{42400C6D-3081-481C-8286-EE616489D32F}">
      <dgm:prSet phldrT="[Text]" phldr="0"/>
      <dgm:spPr/>
      <dgm:t>
        <a:bodyPr/>
        <a:lstStyle/>
        <a:p>
          <a:pPr rtl="0"/>
          <a:r>
            <a:rPr lang="en-US">
              <a:latin typeface="Calibri Light" panose="020F0302020204030204"/>
            </a:rPr>
            <a:t>Date/Time</a:t>
          </a:r>
        </a:p>
      </dgm:t>
    </dgm:pt>
    <dgm:pt modelId="{514225E2-7B9D-4791-A707-9647F1AB185F}" type="parTrans" cxnId="{BE67D811-6165-4C03-91E9-69911458985F}">
      <dgm:prSet/>
      <dgm:spPr/>
      <dgm:t>
        <a:bodyPr/>
        <a:lstStyle/>
        <a:p>
          <a:endParaRPr lang="en-US"/>
        </a:p>
      </dgm:t>
    </dgm:pt>
    <dgm:pt modelId="{40F3EEA7-D9B1-4445-A321-335741FDFD02}" type="sibTrans" cxnId="{BE67D811-6165-4C03-91E9-69911458985F}">
      <dgm:prSet/>
      <dgm:spPr/>
      <dgm:t>
        <a:bodyPr/>
        <a:lstStyle/>
        <a:p>
          <a:endParaRPr lang="en-US"/>
        </a:p>
      </dgm:t>
    </dgm:pt>
    <dgm:pt modelId="{BF8727F1-A8BB-425D-B23D-6C4AA290C34E}">
      <dgm:prSet phldr="0"/>
      <dgm:spPr/>
      <dgm:t>
        <a:bodyPr/>
        <a:lstStyle/>
        <a:p>
          <a:pPr rtl="0"/>
          <a:r>
            <a:rPr lang="en-US">
              <a:latin typeface="Calibri Light" panose="020F0302020204030204"/>
            </a:rPr>
            <a:t>Integers/Floating point values</a:t>
          </a:r>
        </a:p>
      </dgm:t>
    </dgm:pt>
    <dgm:pt modelId="{1D777E4B-CA4B-4D9A-AE5A-374886877111}" type="parTrans" cxnId="{ABC6F4CF-B53E-3348-9E6C-AE5E3598FB2D}">
      <dgm:prSet/>
      <dgm:spPr/>
      <dgm:t>
        <a:bodyPr/>
        <a:lstStyle/>
        <a:p>
          <a:endParaRPr lang="en-US"/>
        </a:p>
      </dgm:t>
    </dgm:pt>
    <dgm:pt modelId="{03FC1EFA-39A1-472E-8590-8D3D520E99F9}" type="sibTrans" cxnId="{ABC6F4CF-B53E-3348-9E6C-AE5E3598FB2D}">
      <dgm:prSet/>
      <dgm:spPr/>
      <dgm:t>
        <a:bodyPr/>
        <a:lstStyle/>
        <a:p>
          <a:endParaRPr lang="en-US"/>
        </a:p>
      </dgm:t>
    </dgm:pt>
    <dgm:pt modelId="{646E57C4-1D3E-41F6-BEFA-9CCE985634E6}">
      <dgm:prSet phldr="0"/>
      <dgm:spPr/>
      <dgm:t>
        <a:bodyPr/>
        <a:lstStyle/>
        <a:p>
          <a:pPr rtl="0"/>
          <a:r>
            <a:rPr lang="en-US">
              <a:latin typeface="Calibri Light" panose="020F0302020204030204"/>
            </a:rPr>
            <a:t>0's and 1's only. Or having just 2 categories</a:t>
          </a:r>
        </a:p>
      </dgm:t>
    </dgm:pt>
    <dgm:pt modelId="{92EBDEC9-32F3-408C-A77F-A722BBD5DEFC}" type="parTrans" cxnId="{6B3FA767-A149-DC45-9AE5-9799D7673754}">
      <dgm:prSet/>
      <dgm:spPr/>
      <dgm:t>
        <a:bodyPr/>
        <a:lstStyle/>
        <a:p>
          <a:endParaRPr lang="en-US"/>
        </a:p>
      </dgm:t>
    </dgm:pt>
    <dgm:pt modelId="{2F40249F-68B4-4ACC-8A22-4C53B9ADC704}" type="sibTrans" cxnId="{6B3FA767-A149-DC45-9AE5-9799D7673754}">
      <dgm:prSet/>
      <dgm:spPr/>
      <dgm:t>
        <a:bodyPr/>
        <a:lstStyle/>
        <a:p>
          <a:endParaRPr lang="en-US"/>
        </a:p>
      </dgm:t>
    </dgm:pt>
    <dgm:pt modelId="{E2CD5BA5-96BB-4BE0-BEA0-5D8B62F485A0}">
      <dgm:prSet phldr="0"/>
      <dgm:spPr/>
      <dgm:t>
        <a:bodyPr/>
        <a:lstStyle/>
        <a:p>
          <a:pPr rtl="0"/>
          <a:r>
            <a:rPr lang="en-US">
              <a:latin typeface="Calibri Light" panose="020F0302020204030204"/>
            </a:rPr>
            <a:t>More than 2 Unique categories</a:t>
          </a:r>
        </a:p>
      </dgm:t>
    </dgm:pt>
    <dgm:pt modelId="{6AB6FBDD-BE91-4D2A-81F2-6C5A4271E100}" type="parTrans" cxnId="{6DA85D37-56C8-AE4F-9215-7E7E15694C21}">
      <dgm:prSet/>
      <dgm:spPr/>
      <dgm:t>
        <a:bodyPr/>
        <a:lstStyle/>
        <a:p>
          <a:endParaRPr lang="en-US"/>
        </a:p>
      </dgm:t>
    </dgm:pt>
    <dgm:pt modelId="{BE94F484-D929-4E44-BB03-B8377C7CC75D}" type="sibTrans" cxnId="{6DA85D37-56C8-AE4F-9215-7E7E15694C21}">
      <dgm:prSet/>
      <dgm:spPr/>
      <dgm:t>
        <a:bodyPr/>
        <a:lstStyle/>
        <a:p>
          <a:endParaRPr lang="en-US"/>
        </a:p>
      </dgm:t>
    </dgm:pt>
    <dgm:pt modelId="{3C9134DF-BB06-4135-BF53-033CEB8981F3}">
      <dgm:prSet phldr="0"/>
      <dgm:spPr/>
      <dgm:t>
        <a:bodyPr/>
        <a:lstStyle/>
        <a:p>
          <a:pPr rtl="0"/>
          <a:r>
            <a:rPr lang="en-US">
              <a:latin typeface="Calibri Light" panose="020F0302020204030204"/>
            </a:rPr>
            <a:t>List of multiple values per observation</a:t>
          </a:r>
        </a:p>
      </dgm:t>
    </dgm:pt>
    <dgm:pt modelId="{38C2E02C-9132-4FB0-9220-1D0721363F3C}" type="parTrans" cxnId="{57C52A9F-DA6C-634B-B067-0AA217B800B0}">
      <dgm:prSet/>
      <dgm:spPr/>
      <dgm:t>
        <a:bodyPr/>
        <a:lstStyle/>
        <a:p>
          <a:endParaRPr lang="en-US"/>
        </a:p>
      </dgm:t>
    </dgm:pt>
    <dgm:pt modelId="{32108D53-9439-4F2E-BF4C-B66BD6163141}" type="sibTrans" cxnId="{57C52A9F-DA6C-634B-B067-0AA217B800B0}">
      <dgm:prSet/>
      <dgm:spPr/>
      <dgm:t>
        <a:bodyPr/>
        <a:lstStyle/>
        <a:p>
          <a:endParaRPr lang="en-US"/>
        </a:p>
      </dgm:t>
    </dgm:pt>
    <dgm:pt modelId="{9EE0D24C-B7EA-42A2-8A5B-8C07C101062E}">
      <dgm:prSet phldr="0"/>
      <dgm:spPr/>
      <dgm:t>
        <a:bodyPr/>
        <a:lstStyle/>
        <a:p>
          <a:pPr rtl="0"/>
          <a:r>
            <a:rPr lang="en-US">
              <a:latin typeface="Calibri Light" panose="020F0302020204030204"/>
            </a:rPr>
            <a:t>Features containing data about date or time</a:t>
          </a:r>
          <a:endParaRPr lang="en-US"/>
        </a:p>
      </dgm:t>
    </dgm:pt>
    <dgm:pt modelId="{0C669129-5048-4F47-93EF-B51B9D39B83F}" type="parTrans" cxnId="{961B0AFD-200A-4241-8C4C-BBC893E9C1E0}">
      <dgm:prSet/>
      <dgm:spPr/>
      <dgm:t>
        <a:bodyPr/>
        <a:lstStyle/>
        <a:p>
          <a:endParaRPr lang="en-US"/>
        </a:p>
      </dgm:t>
    </dgm:pt>
    <dgm:pt modelId="{06CC01C0-BCD3-46F4-93AC-D64D2A8581B7}" type="sibTrans" cxnId="{961B0AFD-200A-4241-8C4C-BBC893E9C1E0}">
      <dgm:prSet/>
      <dgm:spPr/>
      <dgm:t>
        <a:bodyPr/>
        <a:lstStyle/>
        <a:p>
          <a:endParaRPr lang="en-US"/>
        </a:p>
      </dgm:t>
    </dgm:pt>
    <dgm:pt modelId="{8AE0EDFF-80D2-47FB-958C-5AC7590E821A}">
      <dgm:prSet phldr="0"/>
      <dgm:spPr/>
      <dgm:t>
        <a:bodyPr/>
        <a:lstStyle/>
        <a:p>
          <a:pPr rtl="0"/>
          <a:r>
            <a:rPr lang="en-US">
              <a:latin typeface="Calibri Light" panose="020F0302020204030204"/>
            </a:rPr>
            <a:t>Unique Identifiers</a:t>
          </a:r>
        </a:p>
      </dgm:t>
    </dgm:pt>
    <dgm:pt modelId="{58A063E1-281B-41EF-9CF0-0AFAC7761199}" type="parTrans" cxnId="{54FF7D96-466B-B646-988E-377323C82E70}">
      <dgm:prSet/>
      <dgm:spPr/>
      <dgm:t>
        <a:bodyPr/>
        <a:lstStyle/>
        <a:p>
          <a:endParaRPr lang="en-US"/>
        </a:p>
      </dgm:t>
    </dgm:pt>
    <dgm:pt modelId="{D9E8DB70-E01F-4B7A-A6B5-0D87F85CEED1}" type="sibTrans" cxnId="{54FF7D96-466B-B646-988E-377323C82E70}">
      <dgm:prSet/>
      <dgm:spPr/>
      <dgm:t>
        <a:bodyPr/>
        <a:lstStyle/>
        <a:p>
          <a:endParaRPr lang="en-US"/>
        </a:p>
      </dgm:t>
    </dgm:pt>
    <dgm:pt modelId="{52B7BB23-5282-407F-81E8-586417CB9A06}">
      <dgm:prSet phldr="0"/>
      <dgm:spPr/>
      <dgm:t>
        <a:bodyPr/>
        <a:lstStyle/>
        <a:p>
          <a:pPr rtl="0"/>
          <a:r>
            <a:rPr lang="en-US">
              <a:latin typeface="Calibri Light" panose="020F0302020204030204"/>
            </a:rPr>
            <a:t>Irrelevant to data pipeline. Just used for maintaining consistency</a:t>
          </a:r>
        </a:p>
      </dgm:t>
    </dgm:pt>
    <dgm:pt modelId="{2F3CE16C-0469-411E-98BE-2EB2247141D7}" type="parTrans" cxnId="{76D5D1D1-0878-CB4C-9FAB-FF703F3D16ED}">
      <dgm:prSet/>
      <dgm:spPr/>
      <dgm:t>
        <a:bodyPr/>
        <a:lstStyle/>
        <a:p>
          <a:endParaRPr lang="en-US"/>
        </a:p>
      </dgm:t>
    </dgm:pt>
    <dgm:pt modelId="{25BB5C00-0D4B-4323-8B99-1DC002312E39}" type="sibTrans" cxnId="{76D5D1D1-0878-CB4C-9FAB-FF703F3D16ED}">
      <dgm:prSet/>
      <dgm:spPr/>
      <dgm:t>
        <a:bodyPr/>
        <a:lstStyle/>
        <a:p>
          <a:endParaRPr lang="en-US"/>
        </a:p>
      </dgm:t>
    </dgm:pt>
    <dgm:pt modelId="{3ED2C366-B39B-4DD9-A8EE-904E9B80998A}" type="pres">
      <dgm:prSet presAssocID="{4737A812-6709-4810-B637-F978AD41FF55}" presName="diagram" presStyleCnt="0">
        <dgm:presLayoutVars>
          <dgm:dir/>
          <dgm:resizeHandles val="exact"/>
        </dgm:presLayoutVars>
      </dgm:prSet>
      <dgm:spPr/>
    </dgm:pt>
    <dgm:pt modelId="{924AFC0C-D741-49B7-A375-0533B00FEEC5}" type="pres">
      <dgm:prSet presAssocID="{9577C321-32E8-4CE3-A9B0-7D113652B3F4}" presName="node" presStyleLbl="node1" presStyleIdx="0" presStyleCnt="6">
        <dgm:presLayoutVars>
          <dgm:bulletEnabled val="1"/>
        </dgm:presLayoutVars>
      </dgm:prSet>
      <dgm:spPr/>
    </dgm:pt>
    <dgm:pt modelId="{D5E3213B-91BC-4F22-8A4E-55CF662DCA2C}" type="pres">
      <dgm:prSet presAssocID="{A5EB0699-0BFD-4DE4-BEA6-71E0DF72B2EB}" presName="sibTrans" presStyleCnt="0"/>
      <dgm:spPr/>
    </dgm:pt>
    <dgm:pt modelId="{94A1670B-02BB-4847-B202-61351C34637B}" type="pres">
      <dgm:prSet presAssocID="{96538BA0-E507-4ABC-A412-3E21E0087EEA}" presName="node" presStyleLbl="node1" presStyleIdx="1" presStyleCnt="6">
        <dgm:presLayoutVars>
          <dgm:bulletEnabled val="1"/>
        </dgm:presLayoutVars>
      </dgm:prSet>
      <dgm:spPr/>
    </dgm:pt>
    <dgm:pt modelId="{5FCE30F0-CDE4-4C0A-9388-70686D9CC075}" type="pres">
      <dgm:prSet presAssocID="{07E5B988-59E3-49C3-8DB0-E573DAA96A98}" presName="sibTrans" presStyleCnt="0"/>
      <dgm:spPr/>
    </dgm:pt>
    <dgm:pt modelId="{F9C638CC-9614-414A-94C6-A99467D57FE8}" type="pres">
      <dgm:prSet presAssocID="{4D86E0F0-16D8-4CB7-84B0-01576FE1C612}" presName="node" presStyleLbl="node1" presStyleIdx="2" presStyleCnt="6">
        <dgm:presLayoutVars>
          <dgm:bulletEnabled val="1"/>
        </dgm:presLayoutVars>
      </dgm:prSet>
      <dgm:spPr/>
    </dgm:pt>
    <dgm:pt modelId="{3B8578AA-D52B-499C-93FA-1947D0DAFECA}" type="pres">
      <dgm:prSet presAssocID="{4E839217-96B6-430F-87EB-C303BAF4F359}" presName="sibTrans" presStyleCnt="0"/>
      <dgm:spPr/>
    </dgm:pt>
    <dgm:pt modelId="{72990D1D-1A6D-4F0C-8AEF-B2EBFEC2D274}" type="pres">
      <dgm:prSet presAssocID="{04160C9D-FBB0-4169-BEDD-85735ECA84B3}" presName="node" presStyleLbl="node1" presStyleIdx="3" presStyleCnt="6">
        <dgm:presLayoutVars>
          <dgm:bulletEnabled val="1"/>
        </dgm:presLayoutVars>
      </dgm:prSet>
      <dgm:spPr/>
    </dgm:pt>
    <dgm:pt modelId="{AF856DB1-3F82-4B94-9B09-18E3E77AC610}" type="pres">
      <dgm:prSet presAssocID="{467A430C-DCF9-4339-8E66-0880DD851D15}" presName="sibTrans" presStyleCnt="0"/>
      <dgm:spPr/>
    </dgm:pt>
    <dgm:pt modelId="{1CB9ED71-4ADC-4F0A-9B7C-026A329D1BAF}" type="pres">
      <dgm:prSet presAssocID="{42400C6D-3081-481C-8286-EE616489D32F}" presName="node" presStyleLbl="node1" presStyleIdx="4" presStyleCnt="6">
        <dgm:presLayoutVars>
          <dgm:bulletEnabled val="1"/>
        </dgm:presLayoutVars>
      </dgm:prSet>
      <dgm:spPr/>
    </dgm:pt>
    <dgm:pt modelId="{2C4DE5BF-AC1F-4E65-BB10-C5FF692D9B29}" type="pres">
      <dgm:prSet presAssocID="{40F3EEA7-D9B1-4445-A321-335741FDFD02}" presName="sibTrans" presStyleCnt="0"/>
      <dgm:spPr/>
    </dgm:pt>
    <dgm:pt modelId="{76B7E4F8-284F-4422-9844-97AFABA127B2}" type="pres">
      <dgm:prSet presAssocID="{8AE0EDFF-80D2-47FB-958C-5AC7590E821A}" presName="node" presStyleLbl="node1" presStyleIdx="5" presStyleCnt="6">
        <dgm:presLayoutVars>
          <dgm:bulletEnabled val="1"/>
        </dgm:presLayoutVars>
      </dgm:prSet>
      <dgm:spPr/>
    </dgm:pt>
  </dgm:ptLst>
  <dgm:cxnLst>
    <dgm:cxn modelId="{BE67D811-6165-4C03-91E9-69911458985F}" srcId="{4737A812-6709-4810-B637-F978AD41FF55}" destId="{42400C6D-3081-481C-8286-EE616489D32F}" srcOrd="4" destOrd="0" parTransId="{514225E2-7B9D-4791-A707-9647F1AB185F}" sibTransId="{40F3EEA7-D9B1-4445-A321-335741FDFD02}"/>
    <dgm:cxn modelId="{3725E034-07BC-7A4E-8403-797F2400B257}" type="presOf" srcId="{04160C9D-FBB0-4169-BEDD-85735ECA84B3}" destId="{72990D1D-1A6D-4F0C-8AEF-B2EBFEC2D274}" srcOrd="0" destOrd="0" presId="urn:microsoft.com/office/officeart/2005/8/layout/default"/>
    <dgm:cxn modelId="{6DA85D37-56C8-AE4F-9215-7E7E15694C21}" srcId="{4D86E0F0-16D8-4CB7-84B0-01576FE1C612}" destId="{E2CD5BA5-96BB-4BE0-BEA0-5D8B62F485A0}" srcOrd="0" destOrd="0" parTransId="{6AB6FBDD-BE91-4D2A-81F2-6C5A4271E100}" sibTransId="{BE94F484-D929-4E44-BB03-B8377C7CC75D}"/>
    <dgm:cxn modelId="{95E24A3A-5E18-4A41-8A77-482A5913057D}" type="presOf" srcId="{646E57C4-1D3E-41F6-BEFA-9CCE985634E6}" destId="{94A1670B-02BB-4847-B202-61351C34637B}" srcOrd="0" destOrd="1" presId="urn:microsoft.com/office/officeart/2005/8/layout/default"/>
    <dgm:cxn modelId="{8D7C7A3B-9AF8-42FB-85E1-0EF93F0AFC86}" srcId="{4737A812-6709-4810-B637-F978AD41FF55}" destId="{9577C321-32E8-4CE3-A9B0-7D113652B3F4}" srcOrd="0" destOrd="0" parTransId="{BE1F8A32-5538-4FF5-BB87-B02AD69A6637}" sibTransId="{A5EB0699-0BFD-4DE4-BEA6-71E0DF72B2EB}"/>
    <dgm:cxn modelId="{50498F44-F916-7847-8D37-0C83D63FF06C}" type="presOf" srcId="{4737A812-6709-4810-B637-F978AD41FF55}" destId="{3ED2C366-B39B-4DD9-A8EE-904E9B80998A}" srcOrd="0" destOrd="0" presId="urn:microsoft.com/office/officeart/2005/8/layout/default"/>
    <dgm:cxn modelId="{6B3FA767-A149-DC45-9AE5-9799D7673754}" srcId="{96538BA0-E507-4ABC-A412-3E21E0087EEA}" destId="{646E57C4-1D3E-41F6-BEFA-9CCE985634E6}" srcOrd="0" destOrd="0" parTransId="{92EBDEC9-32F3-408C-A77F-A722BBD5DEFC}" sibTransId="{2F40249F-68B4-4ACC-8A22-4C53B9ADC704}"/>
    <dgm:cxn modelId="{37BE5F83-6185-6B47-8923-E4619850BC85}" type="presOf" srcId="{8AE0EDFF-80D2-47FB-958C-5AC7590E821A}" destId="{76B7E4F8-284F-4422-9844-97AFABA127B2}" srcOrd="0" destOrd="0" presId="urn:microsoft.com/office/officeart/2005/8/layout/default"/>
    <dgm:cxn modelId="{6FAB818C-3B7E-AC42-886A-AB5C379DCB31}" type="presOf" srcId="{42400C6D-3081-481C-8286-EE616489D32F}" destId="{1CB9ED71-4ADC-4F0A-9B7C-026A329D1BAF}" srcOrd="0" destOrd="0" presId="urn:microsoft.com/office/officeart/2005/8/layout/default"/>
    <dgm:cxn modelId="{43724F94-4872-0B43-8ECD-88FF929AF254}" type="presOf" srcId="{BF8727F1-A8BB-425D-B23D-6C4AA290C34E}" destId="{924AFC0C-D741-49B7-A375-0533B00FEEC5}" srcOrd="0" destOrd="1" presId="urn:microsoft.com/office/officeart/2005/8/layout/default"/>
    <dgm:cxn modelId="{62D87894-8F91-054B-9887-B28D1235A414}" type="presOf" srcId="{9EE0D24C-B7EA-42A2-8A5B-8C07C101062E}" destId="{1CB9ED71-4ADC-4F0A-9B7C-026A329D1BAF}" srcOrd="0" destOrd="1" presId="urn:microsoft.com/office/officeart/2005/8/layout/default"/>
    <dgm:cxn modelId="{54FF7D96-466B-B646-988E-377323C82E70}" srcId="{4737A812-6709-4810-B637-F978AD41FF55}" destId="{8AE0EDFF-80D2-47FB-958C-5AC7590E821A}" srcOrd="5" destOrd="0" parTransId="{58A063E1-281B-41EF-9CF0-0AFAC7761199}" sibTransId="{D9E8DB70-E01F-4B7A-A6B5-0D87F85CEED1}"/>
    <dgm:cxn modelId="{57C52A9F-DA6C-634B-B067-0AA217B800B0}" srcId="{04160C9D-FBB0-4169-BEDD-85735ECA84B3}" destId="{3C9134DF-BB06-4135-BF53-033CEB8981F3}" srcOrd="0" destOrd="0" parTransId="{38C2E02C-9132-4FB0-9220-1D0721363F3C}" sibTransId="{32108D53-9439-4F2E-BF4C-B66BD6163141}"/>
    <dgm:cxn modelId="{EE7551A7-53A7-E54B-9FAD-4CE35CA2F227}" type="presOf" srcId="{E2CD5BA5-96BB-4BE0-BEA0-5D8B62F485A0}" destId="{F9C638CC-9614-414A-94C6-A99467D57FE8}" srcOrd="0" destOrd="1" presId="urn:microsoft.com/office/officeart/2005/8/layout/default"/>
    <dgm:cxn modelId="{5A0CDEB5-9941-E347-BFE3-86948AF37606}" type="presOf" srcId="{52B7BB23-5282-407F-81E8-586417CB9A06}" destId="{76B7E4F8-284F-4422-9844-97AFABA127B2}" srcOrd="0" destOrd="1" presId="urn:microsoft.com/office/officeart/2005/8/layout/default"/>
    <dgm:cxn modelId="{1DF6A2C2-F7CD-4FBE-A77B-B4C20BE82516}" srcId="{4737A812-6709-4810-B637-F978AD41FF55}" destId="{4D86E0F0-16D8-4CB7-84B0-01576FE1C612}" srcOrd="2" destOrd="0" parTransId="{B34B7B51-881F-4DD8-BDCE-17918571C606}" sibTransId="{4E839217-96B6-430F-87EB-C303BAF4F359}"/>
    <dgm:cxn modelId="{05C230C5-D845-5E4C-BE9E-113A040324BB}" type="presOf" srcId="{3C9134DF-BB06-4135-BF53-033CEB8981F3}" destId="{72990D1D-1A6D-4F0C-8AEF-B2EBFEC2D274}" srcOrd="0" destOrd="1" presId="urn:microsoft.com/office/officeart/2005/8/layout/default"/>
    <dgm:cxn modelId="{F9F65FCE-6CC3-8048-A86D-56D2ABE867E2}" type="presOf" srcId="{96538BA0-E507-4ABC-A412-3E21E0087EEA}" destId="{94A1670B-02BB-4847-B202-61351C34637B}" srcOrd="0" destOrd="0" presId="urn:microsoft.com/office/officeart/2005/8/layout/default"/>
    <dgm:cxn modelId="{ABC6F4CF-B53E-3348-9E6C-AE5E3598FB2D}" srcId="{9577C321-32E8-4CE3-A9B0-7D113652B3F4}" destId="{BF8727F1-A8BB-425D-B23D-6C4AA290C34E}" srcOrd="0" destOrd="0" parTransId="{1D777E4B-CA4B-4D9A-AE5A-374886877111}" sibTransId="{03FC1EFA-39A1-472E-8590-8D3D520E99F9}"/>
    <dgm:cxn modelId="{76D5D1D1-0878-CB4C-9FAB-FF703F3D16ED}" srcId="{8AE0EDFF-80D2-47FB-958C-5AC7590E821A}" destId="{52B7BB23-5282-407F-81E8-586417CB9A06}" srcOrd="0" destOrd="0" parTransId="{2F3CE16C-0469-411E-98BE-2EB2247141D7}" sibTransId="{25BB5C00-0D4B-4323-8B99-1DC002312E39}"/>
    <dgm:cxn modelId="{EE098BD2-CB1A-C34B-A1F3-17F3B4516E90}" type="presOf" srcId="{4D86E0F0-16D8-4CB7-84B0-01576FE1C612}" destId="{F9C638CC-9614-414A-94C6-A99467D57FE8}" srcOrd="0" destOrd="0" presId="urn:microsoft.com/office/officeart/2005/8/layout/default"/>
    <dgm:cxn modelId="{90EAABD8-3786-4EF7-9770-F24F18683A1D}" srcId="{4737A812-6709-4810-B637-F978AD41FF55}" destId="{96538BA0-E507-4ABC-A412-3E21E0087EEA}" srcOrd="1" destOrd="0" parTransId="{1C1CD7BB-9122-416F-BB0A-387DD8CDCFA2}" sibTransId="{07E5B988-59E3-49C3-8DB0-E573DAA96A98}"/>
    <dgm:cxn modelId="{585DCDF1-ABD1-4708-982C-27C6487DDA9A}" srcId="{4737A812-6709-4810-B637-F978AD41FF55}" destId="{04160C9D-FBB0-4169-BEDD-85735ECA84B3}" srcOrd="3" destOrd="0" parTransId="{7A7864DD-5135-4CEC-B555-BD01E3947025}" sibTransId="{467A430C-DCF9-4339-8E66-0880DD851D15}"/>
    <dgm:cxn modelId="{961B0AFD-200A-4241-8C4C-BBC893E9C1E0}" srcId="{42400C6D-3081-481C-8286-EE616489D32F}" destId="{9EE0D24C-B7EA-42A2-8A5B-8C07C101062E}" srcOrd="0" destOrd="0" parTransId="{0C669129-5048-4F47-93EF-B51B9D39B83F}" sibTransId="{06CC01C0-BCD3-46F4-93AC-D64D2A8581B7}"/>
    <dgm:cxn modelId="{F82043FF-3196-1C41-B67A-A268D74FF82D}" type="presOf" srcId="{9577C321-32E8-4CE3-A9B0-7D113652B3F4}" destId="{924AFC0C-D741-49B7-A375-0533B00FEEC5}" srcOrd="0" destOrd="0" presId="urn:microsoft.com/office/officeart/2005/8/layout/default"/>
    <dgm:cxn modelId="{CF3D9D37-7F3D-2D48-8989-3E3BBE416E16}" type="presParOf" srcId="{3ED2C366-B39B-4DD9-A8EE-904E9B80998A}" destId="{924AFC0C-D741-49B7-A375-0533B00FEEC5}" srcOrd="0" destOrd="0" presId="urn:microsoft.com/office/officeart/2005/8/layout/default"/>
    <dgm:cxn modelId="{1B4CBFD1-5081-B64D-BC8C-96AB9EF90401}" type="presParOf" srcId="{3ED2C366-B39B-4DD9-A8EE-904E9B80998A}" destId="{D5E3213B-91BC-4F22-8A4E-55CF662DCA2C}" srcOrd="1" destOrd="0" presId="urn:microsoft.com/office/officeart/2005/8/layout/default"/>
    <dgm:cxn modelId="{CF42F9E8-2512-784E-8B3B-FC72B6000C63}" type="presParOf" srcId="{3ED2C366-B39B-4DD9-A8EE-904E9B80998A}" destId="{94A1670B-02BB-4847-B202-61351C34637B}" srcOrd="2" destOrd="0" presId="urn:microsoft.com/office/officeart/2005/8/layout/default"/>
    <dgm:cxn modelId="{A8856D10-2730-2349-B52E-0573AF42B085}" type="presParOf" srcId="{3ED2C366-B39B-4DD9-A8EE-904E9B80998A}" destId="{5FCE30F0-CDE4-4C0A-9388-70686D9CC075}" srcOrd="3" destOrd="0" presId="urn:microsoft.com/office/officeart/2005/8/layout/default"/>
    <dgm:cxn modelId="{531D5D33-3932-BA48-95B4-FC9AAE7EFA69}" type="presParOf" srcId="{3ED2C366-B39B-4DD9-A8EE-904E9B80998A}" destId="{F9C638CC-9614-414A-94C6-A99467D57FE8}" srcOrd="4" destOrd="0" presId="urn:microsoft.com/office/officeart/2005/8/layout/default"/>
    <dgm:cxn modelId="{523E4F20-2F36-4A45-8D2E-BF9618D88280}" type="presParOf" srcId="{3ED2C366-B39B-4DD9-A8EE-904E9B80998A}" destId="{3B8578AA-D52B-499C-93FA-1947D0DAFECA}" srcOrd="5" destOrd="0" presId="urn:microsoft.com/office/officeart/2005/8/layout/default"/>
    <dgm:cxn modelId="{CC79961C-B1E8-D244-A7EF-AF85C509D34F}" type="presParOf" srcId="{3ED2C366-B39B-4DD9-A8EE-904E9B80998A}" destId="{72990D1D-1A6D-4F0C-8AEF-B2EBFEC2D274}" srcOrd="6" destOrd="0" presId="urn:microsoft.com/office/officeart/2005/8/layout/default"/>
    <dgm:cxn modelId="{D65D7BB9-4E3C-0241-9A1D-42B13EAFC71C}" type="presParOf" srcId="{3ED2C366-B39B-4DD9-A8EE-904E9B80998A}" destId="{AF856DB1-3F82-4B94-9B09-18E3E77AC610}" srcOrd="7" destOrd="0" presId="urn:microsoft.com/office/officeart/2005/8/layout/default"/>
    <dgm:cxn modelId="{BA662149-A19C-0346-B09C-B94920159468}" type="presParOf" srcId="{3ED2C366-B39B-4DD9-A8EE-904E9B80998A}" destId="{1CB9ED71-4ADC-4F0A-9B7C-026A329D1BAF}" srcOrd="8" destOrd="0" presId="urn:microsoft.com/office/officeart/2005/8/layout/default"/>
    <dgm:cxn modelId="{886263CC-31AE-B547-85B5-6DAE091FA772}" type="presParOf" srcId="{3ED2C366-B39B-4DD9-A8EE-904E9B80998A}" destId="{2C4DE5BF-AC1F-4E65-BB10-C5FF692D9B29}" srcOrd="9" destOrd="0" presId="urn:microsoft.com/office/officeart/2005/8/layout/default"/>
    <dgm:cxn modelId="{D5C22D4C-7EA5-FC4E-8442-C939563B0DE1}" type="presParOf" srcId="{3ED2C366-B39B-4DD9-A8EE-904E9B80998A}" destId="{76B7E4F8-284F-4422-9844-97AFABA127B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E923CB-318B-4AE2-87FC-623B40D6B19B}" type="doc">
      <dgm:prSet loTypeId="urn:microsoft.com/office/officeart/2016/7/layout/RepeatingBendingProcessNew" loCatId="process" qsTypeId="urn:microsoft.com/office/officeart/2005/8/quickstyle/simple4" qsCatId="simple" csTypeId="urn:microsoft.com/office/officeart/2005/8/colors/colorful2" csCatId="colorful"/>
      <dgm:spPr/>
      <dgm:t>
        <a:bodyPr/>
        <a:lstStyle/>
        <a:p>
          <a:endParaRPr lang="en-US"/>
        </a:p>
      </dgm:t>
    </dgm:pt>
    <dgm:pt modelId="{BDB86EE3-2598-4AC6-B7CB-C2B09DA946CD}">
      <dgm:prSet/>
      <dgm:spPr/>
      <dgm:t>
        <a:bodyPr/>
        <a:lstStyle/>
        <a:p>
          <a:r>
            <a:rPr lang="en-US"/>
            <a:t>Drop all irrelevant columns</a:t>
          </a:r>
        </a:p>
      </dgm:t>
    </dgm:pt>
    <dgm:pt modelId="{7E903012-13BA-48FB-86E4-9E99246DE86E}" type="parTrans" cxnId="{B58A4D51-B00F-456A-B9B1-F2CE5CF63B26}">
      <dgm:prSet/>
      <dgm:spPr/>
      <dgm:t>
        <a:bodyPr/>
        <a:lstStyle/>
        <a:p>
          <a:endParaRPr lang="en-US"/>
        </a:p>
      </dgm:t>
    </dgm:pt>
    <dgm:pt modelId="{1DC71E02-F699-4A3D-AFFD-D2797AF3F314}" type="sibTrans" cxnId="{B58A4D51-B00F-456A-B9B1-F2CE5CF63B26}">
      <dgm:prSet/>
      <dgm:spPr/>
      <dgm:t>
        <a:bodyPr/>
        <a:lstStyle/>
        <a:p>
          <a:endParaRPr lang="en-US"/>
        </a:p>
      </dgm:t>
    </dgm:pt>
    <dgm:pt modelId="{97C3480D-037D-4B15-B726-8A8D7D72C4E8}">
      <dgm:prSet phldr="0"/>
      <dgm:spPr/>
      <dgm:t>
        <a:bodyPr/>
        <a:lstStyle/>
        <a:p>
          <a:pPr rtl="0"/>
          <a:r>
            <a:rPr lang="en-US">
              <a:latin typeface="Calibri Light" panose="020F0302020204030204"/>
            </a:rPr>
            <a:t>Drop all columns as discussed with capstone partners</a:t>
          </a:r>
          <a:endParaRPr lang="en-US"/>
        </a:p>
      </dgm:t>
    </dgm:pt>
    <dgm:pt modelId="{E15546F2-7071-4EC5-B223-AF65E50D41F6}" type="parTrans" cxnId="{C4B94B91-BCAC-44D9-A23C-C303428905FB}">
      <dgm:prSet/>
      <dgm:spPr/>
      <dgm:t>
        <a:bodyPr/>
        <a:lstStyle/>
        <a:p>
          <a:endParaRPr lang="en-US"/>
        </a:p>
      </dgm:t>
    </dgm:pt>
    <dgm:pt modelId="{9FC999D7-0ACA-437F-A5F8-52F4A184FED2}" type="sibTrans" cxnId="{C4B94B91-BCAC-44D9-A23C-C303428905FB}">
      <dgm:prSet/>
      <dgm:spPr/>
      <dgm:t>
        <a:bodyPr/>
        <a:lstStyle/>
        <a:p>
          <a:endParaRPr lang="en-US"/>
        </a:p>
      </dgm:t>
    </dgm:pt>
    <dgm:pt modelId="{FC1D2D56-1A26-4997-8B20-B044FEA3A89D}">
      <dgm:prSet/>
      <dgm:spPr/>
      <dgm:t>
        <a:bodyPr/>
        <a:lstStyle/>
        <a:p>
          <a:r>
            <a:rPr lang="en-US"/>
            <a:t>Impute missing values</a:t>
          </a:r>
        </a:p>
      </dgm:t>
    </dgm:pt>
    <dgm:pt modelId="{A073EB38-AD3A-49CB-892B-3C117E09C722}" type="parTrans" cxnId="{50F93FA3-653D-4A37-A6F2-5DC9312AD0C8}">
      <dgm:prSet/>
      <dgm:spPr/>
      <dgm:t>
        <a:bodyPr/>
        <a:lstStyle/>
        <a:p>
          <a:endParaRPr lang="en-US"/>
        </a:p>
      </dgm:t>
    </dgm:pt>
    <dgm:pt modelId="{C5349655-39DB-4A28-8A7F-1E07632CEF67}" type="sibTrans" cxnId="{50F93FA3-653D-4A37-A6F2-5DC9312AD0C8}">
      <dgm:prSet/>
      <dgm:spPr/>
      <dgm:t>
        <a:bodyPr/>
        <a:lstStyle/>
        <a:p>
          <a:endParaRPr lang="en-US"/>
        </a:p>
      </dgm:t>
    </dgm:pt>
    <dgm:pt modelId="{0BAAB661-DE2A-46B1-A161-34BF91690F51}">
      <dgm:prSet/>
      <dgm:spPr/>
      <dgm:t>
        <a:bodyPr/>
        <a:lstStyle/>
        <a:p>
          <a:pPr rtl="0"/>
          <a:r>
            <a:rPr lang="en-US">
              <a:latin typeface="Calibri Light" panose="020F0302020204030204"/>
            </a:rPr>
            <a:t>Every feature was imputed differently based on domain knowledge provided by capstone partners</a:t>
          </a:r>
          <a:endParaRPr lang="en-US"/>
        </a:p>
      </dgm:t>
    </dgm:pt>
    <dgm:pt modelId="{B7A67CC3-5151-4FDC-A097-87E96F2D027B}" type="parTrans" cxnId="{50BAF71C-D955-4B25-A5E0-A3A43B1AAC4B}">
      <dgm:prSet/>
      <dgm:spPr/>
      <dgm:t>
        <a:bodyPr/>
        <a:lstStyle/>
        <a:p>
          <a:endParaRPr lang="en-US"/>
        </a:p>
      </dgm:t>
    </dgm:pt>
    <dgm:pt modelId="{43DB2A52-83E7-4388-8826-E9F459D4E5BA}" type="sibTrans" cxnId="{50BAF71C-D955-4B25-A5E0-A3A43B1AAC4B}">
      <dgm:prSet/>
      <dgm:spPr/>
      <dgm:t>
        <a:bodyPr/>
        <a:lstStyle/>
        <a:p>
          <a:endParaRPr lang="en-US"/>
        </a:p>
      </dgm:t>
    </dgm:pt>
    <dgm:pt modelId="{2AF864B5-8A08-4DA8-A5D3-98DBCF062804}">
      <dgm:prSet/>
      <dgm:spPr/>
      <dgm:t>
        <a:bodyPr/>
        <a:lstStyle/>
        <a:p>
          <a:r>
            <a:rPr lang="en-US"/>
            <a:t>Treat grouped columns</a:t>
          </a:r>
        </a:p>
      </dgm:t>
    </dgm:pt>
    <dgm:pt modelId="{F22203F8-BF1F-4C20-893F-B17C0C3FBB2F}" type="parTrans" cxnId="{48E66BAE-E025-4C9B-9547-CB54967F941F}">
      <dgm:prSet/>
      <dgm:spPr/>
      <dgm:t>
        <a:bodyPr/>
        <a:lstStyle/>
        <a:p>
          <a:endParaRPr lang="en-US"/>
        </a:p>
      </dgm:t>
    </dgm:pt>
    <dgm:pt modelId="{5B261395-FCE5-4B2D-940F-B0A326E9E2E2}" type="sibTrans" cxnId="{48E66BAE-E025-4C9B-9547-CB54967F941F}">
      <dgm:prSet/>
      <dgm:spPr/>
      <dgm:t>
        <a:bodyPr/>
        <a:lstStyle/>
        <a:p>
          <a:endParaRPr lang="en-US"/>
        </a:p>
      </dgm:t>
    </dgm:pt>
    <dgm:pt modelId="{A8080FC4-984C-46B1-AF7E-CF63A56DB404}">
      <dgm:prSet/>
      <dgm:spPr/>
      <dgm:t>
        <a:bodyPr/>
        <a:lstStyle/>
        <a:p>
          <a:pPr rtl="0"/>
          <a:r>
            <a:rPr lang="en-US">
              <a:latin typeface="Calibri Light" panose="020F0302020204030204"/>
            </a:rPr>
            <a:t>Split and explode the column, then one hot encode using multilabelbinarizer</a:t>
          </a:r>
          <a:endParaRPr lang="en-US"/>
        </a:p>
      </dgm:t>
    </dgm:pt>
    <dgm:pt modelId="{936E302B-D5AE-41BE-9DFC-3757FB21CD54}" type="parTrans" cxnId="{2D7804F3-7C26-4F16-B5AB-FD40D8296032}">
      <dgm:prSet/>
      <dgm:spPr/>
      <dgm:t>
        <a:bodyPr/>
        <a:lstStyle/>
        <a:p>
          <a:endParaRPr lang="en-US"/>
        </a:p>
      </dgm:t>
    </dgm:pt>
    <dgm:pt modelId="{4366BF34-1A28-46D5-948E-57901EE4CC95}" type="sibTrans" cxnId="{2D7804F3-7C26-4F16-B5AB-FD40D8296032}">
      <dgm:prSet/>
      <dgm:spPr/>
      <dgm:t>
        <a:bodyPr/>
        <a:lstStyle/>
        <a:p>
          <a:endParaRPr lang="en-US"/>
        </a:p>
      </dgm:t>
    </dgm:pt>
    <dgm:pt modelId="{77E11494-43A6-42BF-A66C-1B8C4B737599}">
      <dgm:prSet/>
      <dgm:spPr/>
      <dgm:t>
        <a:bodyPr/>
        <a:lstStyle/>
        <a:p>
          <a:r>
            <a:rPr lang="en-US"/>
            <a:t>Extract date/time data</a:t>
          </a:r>
        </a:p>
      </dgm:t>
    </dgm:pt>
    <dgm:pt modelId="{156E4A71-F769-43AD-9C2D-6C2529082CF5}" type="parTrans" cxnId="{C428681C-9BC5-4321-8428-14A3A6FB3C5B}">
      <dgm:prSet/>
      <dgm:spPr/>
      <dgm:t>
        <a:bodyPr/>
        <a:lstStyle/>
        <a:p>
          <a:endParaRPr lang="en-US"/>
        </a:p>
      </dgm:t>
    </dgm:pt>
    <dgm:pt modelId="{E839F8B6-6274-46D8-8532-FB2A660A0A8E}" type="sibTrans" cxnId="{C428681C-9BC5-4321-8428-14A3A6FB3C5B}">
      <dgm:prSet/>
      <dgm:spPr/>
      <dgm:t>
        <a:bodyPr/>
        <a:lstStyle/>
        <a:p>
          <a:endParaRPr lang="en-US"/>
        </a:p>
      </dgm:t>
    </dgm:pt>
    <dgm:pt modelId="{2CBE0974-2844-4914-8C34-8287296EFA63}">
      <dgm:prSet/>
      <dgm:spPr/>
      <dgm:t>
        <a:bodyPr/>
        <a:lstStyle/>
        <a:p>
          <a:pPr rtl="0"/>
          <a:r>
            <a:rPr lang="en-US">
              <a:latin typeface="Calibri Light" panose="020F0302020204030204"/>
            </a:rPr>
            <a:t>Retrieve day of week, hour of call, duration of call, call waiting time from date/time columns</a:t>
          </a:r>
          <a:endParaRPr lang="en-US"/>
        </a:p>
      </dgm:t>
    </dgm:pt>
    <dgm:pt modelId="{E8852219-B669-497F-9B07-ED1AC104525A}" type="parTrans" cxnId="{9701A244-9942-45DD-87F2-DC0D0ACD731C}">
      <dgm:prSet/>
      <dgm:spPr/>
      <dgm:t>
        <a:bodyPr/>
        <a:lstStyle/>
        <a:p>
          <a:endParaRPr lang="en-US"/>
        </a:p>
      </dgm:t>
    </dgm:pt>
    <dgm:pt modelId="{1BEF9EB4-7F33-4591-B1C1-5480B5C3D96F}" type="sibTrans" cxnId="{9701A244-9942-45DD-87F2-DC0D0ACD731C}">
      <dgm:prSet/>
      <dgm:spPr/>
      <dgm:t>
        <a:bodyPr/>
        <a:lstStyle/>
        <a:p>
          <a:endParaRPr lang="en-US"/>
        </a:p>
      </dgm:t>
    </dgm:pt>
    <dgm:pt modelId="{C17E4709-8D50-47BE-8276-816A06EE432A}">
      <dgm:prSet/>
      <dgm:spPr/>
      <dgm:t>
        <a:bodyPr/>
        <a:lstStyle/>
        <a:p>
          <a:r>
            <a:rPr lang="en-US"/>
            <a:t>Treat collinearity</a:t>
          </a:r>
        </a:p>
      </dgm:t>
    </dgm:pt>
    <dgm:pt modelId="{ABAC0636-0247-45AD-8653-F7495BC1F442}" type="parTrans" cxnId="{ABAE7615-9804-423C-AC61-5F5AE95E8173}">
      <dgm:prSet/>
      <dgm:spPr/>
      <dgm:t>
        <a:bodyPr/>
        <a:lstStyle/>
        <a:p>
          <a:endParaRPr lang="en-US"/>
        </a:p>
      </dgm:t>
    </dgm:pt>
    <dgm:pt modelId="{99A5EC3B-D3AE-4546-AB10-3F8D16BBB1D1}" type="sibTrans" cxnId="{ABAE7615-9804-423C-AC61-5F5AE95E8173}">
      <dgm:prSet/>
      <dgm:spPr/>
      <dgm:t>
        <a:bodyPr/>
        <a:lstStyle/>
        <a:p>
          <a:endParaRPr lang="en-US"/>
        </a:p>
      </dgm:t>
    </dgm:pt>
    <dgm:pt modelId="{27001DA5-0B36-45E0-B7B6-55D7E207EC96}">
      <dgm:prSet phldr="0"/>
      <dgm:spPr/>
      <dgm:t>
        <a:bodyPr/>
        <a:lstStyle/>
        <a:p>
          <a:pPr rtl="0"/>
          <a:r>
            <a:rPr lang="en-US" err="1">
              <a:latin typeface="Calibri Light" panose="020F0302020204030204"/>
            </a:rPr>
            <a:t>N_claims</a:t>
          </a:r>
          <a:r>
            <a:rPr lang="en-US">
              <a:latin typeface="Calibri Light" panose="020F0302020204030204"/>
            </a:rPr>
            <a:t>_* feature engineer, convert to ratio reducing feature space</a:t>
          </a:r>
          <a:endParaRPr lang="en-US"/>
        </a:p>
      </dgm:t>
    </dgm:pt>
    <dgm:pt modelId="{DFA54CCE-25BB-43DD-8611-39F55EAC40F8}" type="parTrans" cxnId="{E07DE651-A3B9-4E2E-A1A4-08823274D7C1}">
      <dgm:prSet/>
      <dgm:spPr/>
      <dgm:t>
        <a:bodyPr/>
        <a:lstStyle/>
        <a:p>
          <a:endParaRPr lang="en-US"/>
        </a:p>
      </dgm:t>
    </dgm:pt>
    <dgm:pt modelId="{C8418E52-7AD3-487C-8F16-27BF2A3DA426}" type="sibTrans" cxnId="{E07DE651-A3B9-4E2E-A1A4-08823274D7C1}">
      <dgm:prSet/>
      <dgm:spPr/>
      <dgm:t>
        <a:bodyPr/>
        <a:lstStyle/>
        <a:p>
          <a:endParaRPr lang="en-US"/>
        </a:p>
      </dgm:t>
    </dgm:pt>
    <dgm:pt modelId="{83208B4D-EB47-48DA-83B2-11EA9DA3D1F4}">
      <dgm:prSet/>
      <dgm:spPr/>
      <dgm:t>
        <a:bodyPr/>
        <a:lstStyle/>
        <a:p>
          <a:r>
            <a:rPr lang="en-US"/>
            <a:t>Split into train and test set</a:t>
          </a:r>
        </a:p>
      </dgm:t>
    </dgm:pt>
    <dgm:pt modelId="{D9201D3F-AD87-4380-97A6-9108B6E4EDE2}" type="parTrans" cxnId="{066C835F-51EE-4E37-BDD0-4D1C54511127}">
      <dgm:prSet/>
      <dgm:spPr/>
      <dgm:t>
        <a:bodyPr/>
        <a:lstStyle/>
        <a:p>
          <a:endParaRPr lang="en-US"/>
        </a:p>
      </dgm:t>
    </dgm:pt>
    <dgm:pt modelId="{34B8985B-8BCE-4405-ACA5-EE4941A97DFD}" type="sibTrans" cxnId="{066C835F-51EE-4E37-BDD0-4D1C54511127}">
      <dgm:prSet/>
      <dgm:spPr/>
      <dgm:t>
        <a:bodyPr/>
        <a:lstStyle/>
        <a:p>
          <a:endParaRPr lang="en-US"/>
        </a:p>
      </dgm:t>
    </dgm:pt>
    <dgm:pt modelId="{21137682-92B4-4B61-92DC-1A633A954D7D}">
      <dgm:prSet/>
      <dgm:spPr/>
      <dgm:t>
        <a:bodyPr/>
        <a:lstStyle/>
        <a:p>
          <a:pPr rtl="0"/>
          <a:r>
            <a:rPr lang="en-US">
              <a:latin typeface="Calibri Light" panose="020F0302020204030204"/>
            </a:rPr>
            <a:t>Split based on a unique patient identifier into a 80-20 train test split</a:t>
          </a:r>
          <a:endParaRPr lang="en-US"/>
        </a:p>
      </dgm:t>
    </dgm:pt>
    <dgm:pt modelId="{7D19D98F-A632-453B-AF4C-0CB87D194FCA}" type="parTrans" cxnId="{390B3C36-C0F2-4DF3-B349-F17522503E8B}">
      <dgm:prSet/>
      <dgm:spPr/>
      <dgm:t>
        <a:bodyPr/>
        <a:lstStyle/>
        <a:p>
          <a:endParaRPr lang="en-US"/>
        </a:p>
      </dgm:t>
    </dgm:pt>
    <dgm:pt modelId="{0ECBB043-64FB-4414-B13C-F71D79757D48}" type="sibTrans" cxnId="{390B3C36-C0F2-4DF3-B349-F17522503E8B}">
      <dgm:prSet/>
      <dgm:spPr/>
      <dgm:t>
        <a:bodyPr/>
        <a:lstStyle/>
        <a:p>
          <a:endParaRPr lang="en-US"/>
        </a:p>
      </dgm:t>
    </dgm:pt>
    <dgm:pt modelId="{E9962EFE-7AC7-41F0-BF12-27C9200A70A7}" type="pres">
      <dgm:prSet presAssocID="{7EE923CB-318B-4AE2-87FC-623B40D6B19B}" presName="Name0" presStyleCnt="0">
        <dgm:presLayoutVars>
          <dgm:dir/>
          <dgm:resizeHandles val="exact"/>
        </dgm:presLayoutVars>
      </dgm:prSet>
      <dgm:spPr/>
    </dgm:pt>
    <dgm:pt modelId="{D0535BB0-02B9-4DB3-B3BE-D7D79AC1BDEA}" type="pres">
      <dgm:prSet presAssocID="{BDB86EE3-2598-4AC6-B7CB-C2B09DA946CD}" presName="node" presStyleLbl="node1" presStyleIdx="0" presStyleCnt="6">
        <dgm:presLayoutVars>
          <dgm:bulletEnabled val="1"/>
        </dgm:presLayoutVars>
      </dgm:prSet>
      <dgm:spPr/>
    </dgm:pt>
    <dgm:pt modelId="{FC5908D4-9965-46D5-BDAE-CC48B73BB922}" type="pres">
      <dgm:prSet presAssocID="{1DC71E02-F699-4A3D-AFFD-D2797AF3F314}" presName="sibTrans" presStyleLbl="sibTrans1D1" presStyleIdx="0" presStyleCnt="5"/>
      <dgm:spPr/>
    </dgm:pt>
    <dgm:pt modelId="{AEBFE804-C038-4D2F-AA23-EF7E67CB0986}" type="pres">
      <dgm:prSet presAssocID="{1DC71E02-F699-4A3D-AFFD-D2797AF3F314}" presName="connectorText" presStyleLbl="sibTrans1D1" presStyleIdx="0" presStyleCnt="5"/>
      <dgm:spPr/>
    </dgm:pt>
    <dgm:pt modelId="{FF950102-EE10-49E2-9086-A477D762971B}" type="pres">
      <dgm:prSet presAssocID="{FC1D2D56-1A26-4997-8B20-B044FEA3A89D}" presName="node" presStyleLbl="node1" presStyleIdx="1" presStyleCnt="6">
        <dgm:presLayoutVars>
          <dgm:bulletEnabled val="1"/>
        </dgm:presLayoutVars>
      </dgm:prSet>
      <dgm:spPr/>
    </dgm:pt>
    <dgm:pt modelId="{678B6471-0CCA-4A6A-95D7-0F355E27BC95}" type="pres">
      <dgm:prSet presAssocID="{C5349655-39DB-4A28-8A7F-1E07632CEF67}" presName="sibTrans" presStyleLbl="sibTrans1D1" presStyleIdx="1" presStyleCnt="5"/>
      <dgm:spPr/>
    </dgm:pt>
    <dgm:pt modelId="{350D8D70-3203-4BC0-898E-9ABD19B8F5C1}" type="pres">
      <dgm:prSet presAssocID="{C5349655-39DB-4A28-8A7F-1E07632CEF67}" presName="connectorText" presStyleLbl="sibTrans1D1" presStyleIdx="1" presStyleCnt="5"/>
      <dgm:spPr/>
    </dgm:pt>
    <dgm:pt modelId="{61C3D2A0-3136-493C-9B83-56C9EC37E900}" type="pres">
      <dgm:prSet presAssocID="{2AF864B5-8A08-4DA8-A5D3-98DBCF062804}" presName="node" presStyleLbl="node1" presStyleIdx="2" presStyleCnt="6">
        <dgm:presLayoutVars>
          <dgm:bulletEnabled val="1"/>
        </dgm:presLayoutVars>
      </dgm:prSet>
      <dgm:spPr/>
    </dgm:pt>
    <dgm:pt modelId="{86490278-E383-4C10-B87A-EC69C29142C3}" type="pres">
      <dgm:prSet presAssocID="{5B261395-FCE5-4B2D-940F-B0A326E9E2E2}" presName="sibTrans" presStyleLbl="sibTrans1D1" presStyleIdx="2" presStyleCnt="5"/>
      <dgm:spPr/>
    </dgm:pt>
    <dgm:pt modelId="{3DEFCD9A-6BEC-4CB3-AB2A-117535FFC523}" type="pres">
      <dgm:prSet presAssocID="{5B261395-FCE5-4B2D-940F-B0A326E9E2E2}" presName="connectorText" presStyleLbl="sibTrans1D1" presStyleIdx="2" presStyleCnt="5"/>
      <dgm:spPr/>
    </dgm:pt>
    <dgm:pt modelId="{DF2B073E-12DB-48A5-B81C-91F740D9DBF3}" type="pres">
      <dgm:prSet presAssocID="{77E11494-43A6-42BF-A66C-1B8C4B737599}" presName="node" presStyleLbl="node1" presStyleIdx="3" presStyleCnt="6">
        <dgm:presLayoutVars>
          <dgm:bulletEnabled val="1"/>
        </dgm:presLayoutVars>
      </dgm:prSet>
      <dgm:spPr/>
    </dgm:pt>
    <dgm:pt modelId="{28C5B5F8-85CA-422C-8F63-210D18BA2B8C}" type="pres">
      <dgm:prSet presAssocID="{E839F8B6-6274-46D8-8532-FB2A660A0A8E}" presName="sibTrans" presStyleLbl="sibTrans1D1" presStyleIdx="3" presStyleCnt="5"/>
      <dgm:spPr/>
    </dgm:pt>
    <dgm:pt modelId="{548453E4-7DF5-41BA-A77D-9CD52244AE82}" type="pres">
      <dgm:prSet presAssocID="{E839F8B6-6274-46D8-8532-FB2A660A0A8E}" presName="connectorText" presStyleLbl="sibTrans1D1" presStyleIdx="3" presStyleCnt="5"/>
      <dgm:spPr/>
    </dgm:pt>
    <dgm:pt modelId="{18C710BC-DFF1-4341-8979-AFBB2BF495E1}" type="pres">
      <dgm:prSet presAssocID="{C17E4709-8D50-47BE-8276-816A06EE432A}" presName="node" presStyleLbl="node1" presStyleIdx="4" presStyleCnt="6">
        <dgm:presLayoutVars>
          <dgm:bulletEnabled val="1"/>
        </dgm:presLayoutVars>
      </dgm:prSet>
      <dgm:spPr/>
    </dgm:pt>
    <dgm:pt modelId="{4AF4CC0E-A652-4EA1-A3A3-BAB9955A74D8}" type="pres">
      <dgm:prSet presAssocID="{99A5EC3B-D3AE-4546-AB10-3F8D16BBB1D1}" presName="sibTrans" presStyleLbl="sibTrans1D1" presStyleIdx="4" presStyleCnt="5"/>
      <dgm:spPr/>
    </dgm:pt>
    <dgm:pt modelId="{009DF081-6566-456D-BAA7-270C505822DB}" type="pres">
      <dgm:prSet presAssocID="{99A5EC3B-D3AE-4546-AB10-3F8D16BBB1D1}" presName="connectorText" presStyleLbl="sibTrans1D1" presStyleIdx="4" presStyleCnt="5"/>
      <dgm:spPr/>
    </dgm:pt>
    <dgm:pt modelId="{094288DF-9044-451F-B87A-322876761CE6}" type="pres">
      <dgm:prSet presAssocID="{83208B4D-EB47-48DA-83B2-11EA9DA3D1F4}" presName="node" presStyleLbl="node1" presStyleIdx="5" presStyleCnt="6">
        <dgm:presLayoutVars>
          <dgm:bulletEnabled val="1"/>
        </dgm:presLayoutVars>
      </dgm:prSet>
      <dgm:spPr/>
    </dgm:pt>
  </dgm:ptLst>
  <dgm:cxnLst>
    <dgm:cxn modelId="{ABAE7615-9804-423C-AC61-5F5AE95E8173}" srcId="{7EE923CB-318B-4AE2-87FC-623B40D6B19B}" destId="{C17E4709-8D50-47BE-8276-816A06EE432A}" srcOrd="4" destOrd="0" parTransId="{ABAC0636-0247-45AD-8653-F7495BC1F442}" sibTransId="{99A5EC3B-D3AE-4546-AB10-3F8D16BBB1D1}"/>
    <dgm:cxn modelId="{C428681C-9BC5-4321-8428-14A3A6FB3C5B}" srcId="{7EE923CB-318B-4AE2-87FC-623B40D6B19B}" destId="{77E11494-43A6-42BF-A66C-1B8C4B737599}" srcOrd="3" destOrd="0" parTransId="{156E4A71-F769-43AD-9C2D-6C2529082CF5}" sibTransId="{E839F8B6-6274-46D8-8532-FB2A660A0A8E}"/>
    <dgm:cxn modelId="{50BAF71C-D955-4B25-A5E0-A3A43B1AAC4B}" srcId="{FC1D2D56-1A26-4997-8B20-B044FEA3A89D}" destId="{0BAAB661-DE2A-46B1-A161-34BF91690F51}" srcOrd="0" destOrd="0" parTransId="{B7A67CC3-5151-4FDC-A097-87E96F2D027B}" sibTransId="{43DB2A52-83E7-4388-8826-E9F459D4E5BA}"/>
    <dgm:cxn modelId="{4ABE621E-EBFC-4E39-8798-421022108B9E}" type="presOf" srcId="{99A5EC3B-D3AE-4546-AB10-3F8D16BBB1D1}" destId="{4AF4CC0E-A652-4EA1-A3A3-BAB9955A74D8}" srcOrd="0" destOrd="0" presId="urn:microsoft.com/office/officeart/2016/7/layout/RepeatingBendingProcessNew"/>
    <dgm:cxn modelId="{1143F723-588D-4E84-8E60-CA6FA20A436A}" type="presOf" srcId="{5B261395-FCE5-4B2D-940F-B0A326E9E2E2}" destId="{86490278-E383-4C10-B87A-EC69C29142C3}" srcOrd="0" destOrd="0" presId="urn:microsoft.com/office/officeart/2016/7/layout/RepeatingBendingProcessNew"/>
    <dgm:cxn modelId="{9FA33E2B-6D45-4AF2-B891-09AC2DA07E47}" type="presOf" srcId="{C5349655-39DB-4A28-8A7F-1E07632CEF67}" destId="{678B6471-0CCA-4A6A-95D7-0F355E27BC95}" srcOrd="0" destOrd="0" presId="urn:microsoft.com/office/officeart/2016/7/layout/RepeatingBendingProcessNew"/>
    <dgm:cxn modelId="{69658932-FBBD-46E9-88C6-D3C9B4D7CCDB}" type="presOf" srcId="{5B261395-FCE5-4B2D-940F-B0A326E9E2E2}" destId="{3DEFCD9A-6BEC-4CB3-AB2A-117535FFC523}" srcOrd="1" destOrd="0" presId="urn:microsoft.com/office/officeart/2016/7/layout/RepeatingBendingProcessNew"/>
    <dgm:cxn modelId="{390B3C36-C0F2-4DF3-B349-F17522503E8B}" srcId="{83208B4D-EB47-48DA-83B2-11EA9DA3D1F4}" destId="{21137682-92B4-4B61-92DC-1A633A954D7D}" srcOrd="0" destOrd="0" parTransId="{7D19D98F-A632-453B-AF4C-0CB87D194FCA}" sibTransId="{0ECBB043-64FB-4414-B13C-F71D79757D48}"/>
    <dgm:cxn modelId="{9701A244-9942-45DD-87F2-DC0D0ACD731C}" srcId="{77E11494-43A6-42BF-A66C-1B8C4B737599}" destId="{2CBE0974-2844-4914-8C34-8287296EFA63}" srcOrd="0" destOrd="0" parTransId="{E8852219-B669-497F-9B07-ED1AC104525A}" sibTransId="{1BEF9EB4-7F33-4591-B1C1-5480B5C3D96F}"/>
    <dgm:cxn modelId="{C885D744-FD87-42F1-A452-DAADE7930E22}" type="presOf" srcId="{FC1D2D56-1A26-4997-8B20-B044FEA3A89D}" destId="{FF950102-EE10-49E2-9086-A477D762971B}" srcOrd="0" destOrd="0" presId="urn:microsoft.com/office/officeart/2016/7/layout/RepeatingBendingProcessNew"/>
    <dgm:cxn modelId="{B58A4D51-B00F-456A-B9B1-F2CE5CF63B26}" srcId="{7EE923CB-318B-4AE2-87FC-623B40D6B19B}" destId="{BDB86EE3-2598-4AC6-B7CB-C2B09DA946CD}" srcOrd="0" destOrd="0" parTransId="{7E903012-13BA-48FB-86E4-9E99246DE86E}" sibTransId="{1DC71E02-F699-4A3D-AFFD-D2797AF3F314}"/>
    <dgm:cxn modelId="{1F2ADC51-112F-4B5C-92A0-FA233AE36998}" type="presOf" srcId="{97C3480D-037D-4B15-B726-8A8D7D72C4E8}" destId="{D0535BB0-02B9-4DB3-B3BE-D7D79AC1BDEA}" srcOrd="0" destOrd="1" presId="urn:microsoft.com/office/officeart/2016/7/layout/RepeatingBendingProcessNew"/>
    <dgm:cxn modelId="{E07DE651-A3B9-4E2E-A1A4-08823274D7C1}" srcId="{C17E4709-8D50-47BE-8276-816A06EE432A}" destId="{27001DA5-0B36-45E0-B7B6-55D7E207EC96}" srcOrd="0" destOrd="0" parTransId="{DFA54CCE-25BB-43DD-8611-39F55EAC40F8}" sibTransId="{C8418E52-7AD3-487C-8F16-27BF2A3DA426}"/>
    <dgm:cxn modelId="{B5015B55-774C-4070-A2C4-92C37DF43FD1}" type="presOf" srcId="{C17E4709-8D50-47BE-8276-816A06EE432A}" destId="{18C710BC-DFF1-4341-8979-AFBB2BF495E1}" srcOrd="0" destOrd="0" presId="urn:microsoft.com/office/officeart/2016/7/layout/RepeatingBendingProcessNew"/>
    <dgm:cxn modelId="{066C835F-51EE-4E37-BDD0-4D1C54511127}" srcId="{7EE923CB-318B-4AE2-87FC-623B40D6B19B}" destId="{83208B4D-EB47-48DA-83B2-11EA9DA3D1F4}" srcOrd="5" destOrd="0" parTransId="{D9201D3F-AD87-4380-97A6-9108B6E4EDE2}" sibTransId="{34B8985B-8BCE-4405-ACA5-EE4941A97DFD}"/>
    <dgm:cxn modelId="{F56D166A-6B90-4EA5-8A6B-A371646352CB}" type="presOf" srcId="{0BAAB661-DE2A-46B1-A161-34BF91690F51}" destId="{FF950102-EE10-49E2-9086-A477D762971B}" srcOrd="0" destOrd="1" presId="urn:microsoft.com/office/officeart/2016/7/layout/RepeatingBendingProcessNew"/>
    <dgm:cxn modelId="{4CE13073-C2C7-49EA-9C42-82D1CDA68435}" type="presOf" srcId="{BDB86EE3-2598-4AC6-B7CB-C2B09DA946CD}" destId="{D0535BB0-02B9-4DB3-B3BE-D7D79AC1BDEA}" srcOrd="0" destOrd="0" presId="urn:microsoft.com/office/officeart/2016/7/layout/RepeatingBendingProcessNew"/>
    <dgm:cxn modelId="{EF213379-B5B3-4187-84E0-527D29EA4306}" type="presOf" srcId="{7EE923CB-318B-4AE2-87FC-623B40D6B19B}" destId="{E9962EFE-7AC7-41F0-BF12-27C9200A70A7}" srcOrd="0" destOrd="0" presId="urn:microsoft.com/office/officeart/2016/7/layout/RepeatingBendingProcessNew"/>
    <dgm:cxn modelId="{808A3181-9D72-47D4-B903-E5A0790B39D8}" type="presOf" srcId="{1DC71E02-F699-4A3D-AFFD-D2797AF3F314}" destId="{FC5908D4-9965-46D5-BDAE-CC48B73BB922}" srcOrd="0" destOrd="0" presId="urn:microsoft.com/office/officeart/2016/7/layout/RepeatingBendingProcessNew"/>
    <dgm:cxn modelId="{C4B94B91-BCAC-44D9-A23C-C303428905FB}" srcId="{BDB86EE3-2598-4AC6-B7CB-C2B09DA946CD}" destId="{97C3480D-037D-4B15-B726-8A8D7D72C4E8}" srcOrd="0" destOrd="0" parTransId="{E15546F2-7071-4EC5-B223-AF65E50D41F6}" sibTransId="{9FC999D7-0ACA-437F-A5F8-52F4A184FED2}"/>
    <dgm:cxn modelId="{A819BFA0-CA4F-4087-97AD-D52EB627A789}" type="presOf" srcId="{A8080FC4-984C-46B1-AF7E-CF63A56DB404}" destId="{61C3D2A0-3136-493C-9B83-56C9EC37E900}" srcOrd="0" destOrd="1" presId="urn:microsoft.com/office/officeart/2016/7/layout/RepeatingBendingProcessNew"/>
    <dgm:cxn modelId="{50F93FA3-653D-4A37-A6F2-5DC9312AD0C8}" srcId="{7EE923CB-318B-4AE2-87FC-623B40D6B19B}" destId="{FC1D2D56-1A26-4997-8B20-B044FEA3A89D}" srcOrd="1" destOrd="0" parTransId="{A073EB38-AD3A-49CB-892B-3C117E09C722}" sibTransId="{C5349655-39DB-4A28-8A7F-1E07632CEF67}"/>
    <dgm:cxn modelId="{2B491AA8-B9DB-4D22-9938-BD57F62DD15C}" type="presOf" srcId="{83208B4D-EB47-48DA-83B2-11EA9DA3D1F4}" destId="{094288DF-9044-451F-B87A-322876761CE6}" srcOrd="0" destOrd="0" presId="urn:microsoft.com/office/officeart/2016/7/layout/RepeatingBendingProcessNew"/>
    <dgm:cxn modelId="{968096AB-66CE-4B53-B0E9-B94B240CCA6C}" type="presOf" srcId="{2AF864B5-8A08-4DA8-A5D3-98DBCF062804}" destId="{61C3D2A0-3136-493C-9B83-56C9EC37E900}" srcOrd="0" destOrd="0" presId="urn:microsoft.com/office/officeart/2016/7/layout/RepeatingBendingProcessNew"/>
    <dgm:cxn modelId="{48E66BAE-E025-4C9B-9547-CB54967F941F}" srcId="{7EE923CB-318B-4AE2-87FC-623B40D6B19B}" destId="{2AF864B5-8A08-4DA8-A5D3-98DBCF062804}" srcOrd="2" destOrd="0" parTransId="{F22203F8-BF1F-4C20-893F-B17C0C3FBB2F}" sibTransId="{5B261395-FCE5-4B2D-940F-B0A326E9E2E2}"/>
    <dgm:cxn modelId="{DBCBE8AF-FEF4-43C3-9816-7025BA5ED121}" type="presOf" srcId="{2CBE0974-2844-4914-8C34-8287296EFA63}" destId="{DF2B073E-12DB-48A5-B81C-91F740D9DBF3}" srcOrd="0" destOrd="1" presId="urn:microsoft.com/office/officeart/2016/7/layout/RepeatingBendingProcessNew"/>
    <dgm:cxn modelId="{1DB36DBF-2796-41E0-B772-2CF10471CDF8}" type="presOf" srcId="{21137682-92B4-4B61-92DC-1A633A954D7D}" destId="{094288DF-9044-451F-B87A-322876761CE6}" srcOrd="0" destOrd="1" presId="urn:microsoft.com/office/officeart/2016/7/layout/RepeatingBendingProcessNew"/>
    <dgm:cxn modelId="{ED84E4CF-7062-4EC6-9109-24485EBD5F36}" type="presOf" srcId="{C5349655-39DB-4A28-8A7F-1E07632CEF67}" destId="{350D8D70-3203-4BC0-898E-9ABD19B8F5C1}" srcOrd="1" destOrd="0" presId="urn:microsoft.com/office/officeart/2016/7/layout/RepeatingBendingProcessNew"/>
    <dgm:cxn modelId="{74C813D1-F24E-4DBF-AC11-9B6CF7AE8B44}" type="presOf" srcId="{E839F8B6-6274-46D8-8532-FB2A660A0A8E}" destId="{548453E4-7DF5-41BA-A77D-9CD52244AE82}" srcOrd="1" destOrd="0" presId="urn:microsoft.com/office/officeart/2016/7/layout/RepeatingBendingProcessNew"/>
    <dgm:cxn modelId="{88DED2E4-2FBF-46A8-B5E8-7CD1EE740C85}" type="presOf" srcId="{1DC71E02-F699-4A3D-AFFD-D2797AF3F314}" destId="{AEBFE804-C038-4D2F-AA23-EF7E67CB0986}" srcOrd="1" destOrd="0" presId="urn:microsoft.com/office/officeart/2016/7/layout/RepeatingBendingProcessNew"/>
    <dgm:cxn modelId="{AFEED9EB-8229-4D4E-B137-BF4A8324617B}" type="presOf" srcId="{77E11494-43A6-42BF-A66C-1B8C4B737599}" destId="{DF2B073E-12DB-48A5-B81C-91F740D9DBF3}" srcOrd="0" destOrd="0" presId="urn:microsoft.com/office/officeart/2016/7/layout/RepeatingBendingProcessNew"/>
    <dgm:cxn modelId="{E8940BEE-2B03-44BB-ADAB-528CB0274412}" type="presOf" srcId="{27001DA5-0B36-45E0-B7B6-55D7E207EC96}" destId="{18C710BC-DFF1-4341-8979-AFBB2BF495E1}" srcOrd="0" destOrd="1" presId="urn:microsoft.com/office/officeart/2016/7/layout/RepeatingBendingProcessNew"/>
    <dgm:cxn modelId="{2D7804F3-7C26-4F16-B5AB-FD40D8296032}" srcId="{2AF864B5-8A08-4DA8-A5D3-98DBCF062804}" destId="{A8080FC4-984C-46B1-AF7E-CF63A56DB404}" srcOrd="0" destOrd="0" parTransId="{936E302B-D5AE-41BE-9DFC-3757FB21CD54}" sibTransId="{4366BF34-1A28-46D5-948E-57901EE4CC95}"/>
    <dgm:cxn modelId="{5F7639F4-5877-4F58-B802-EE842224A596}" type="presOf" srcId="{E839F8B6-6274-46D8-8532-FB2A660A0A8E}" destId="{28C5B5F8-85CA-422C-8F63-210D18BA2B8C}" srcOrd="0" destOrd="0" presId="urn:microsoft.com/office/officeart/2016/7/layout/RepeatingBendingProcessNew"/>
    <dgm:cxn modelId="{AB111EF6-37ED-47EB-95A9-A32277B7C81A}" type="presOf" srcId="{99A5EC3B-D3AE-4546-AB10-3F8D16BBB1D1}" destId="{009DF081-6566-456D-BAA7-270C505822DB}" srcOrd="1" destOrd="0" presId="urn:microsoft.com/office/officeart/2016/7/layout/RepeatingBendingProcessNew"/>
    <dgm:cxn modelId="{45526618-9A4A-4D5D-9DA2-DB942596A891}" type="presParOf" srcId="{E9962EFE-7AC7-41F0-BF12-27C9200A70A7}" destId="{D0535BB0-02B9-4DB3-B3BE-D7D79AC1BDEA}" srcOrd="0" destOrd="0" presId="urn:microsoft.com/office/officeart/2016/7/layout/RepeatingBendingProcessNew"/>
    <dgm:cxn modelId="{3FC9FC93-E546-4005-9C5A-AB3E06F2311A}" type="presParOf" srcId="{E9962EFE-7AC7-41F0-BF12-27C9200A70A7}" destId="{FC5908D4-9965-46D5-BDAE-CC48B73BB922}" srcOrd="1" destOrd="0" presId="urn:microsoft.com/office/officeart/2016/7/layout/RepeatingBendingProcessNew"/>
    <dgm:cxn modelId="{033CC7BB-D1EE-49DE-A713-CD281E0C3E16}" type="presParOf" srcId="{FC5908D4-9965-46D5-BDAE-CC48B73BB922}" destId="{AEBFE804-C038-4D2F-AA23-EF7E67CB0986}" srcOrd="0" destOrd="0" presId="urn:microsoft.com/office/officeart/2016/7/layout/RepeatingBendingProcessNew"/>
    <dgm:cxn modelId="{32B14FAD-08CF-4BD9-B39D-F5A4C504872E}" type="presParOf" srcId="{E9962EFE-7AC7-41F0-BF12-27C9200A70A7}" destId="{FF950102-EE10-49E2-9086-A477D762971B}" srcOrd="2" destOrd="0" presId="urn:microsoft.com/office/officeart/2016/7/layout/RepeatingBendingProcessNew"/>
    <dgm:cxn modelId="{712A9D74-C2FA-4391-B7FB-BAFD35CA2A72}" type="presParOf" srcId="{E9962EFE-7AC7-41F0-BF12-27C9200A70A7}" destId="{678B6471-0CCA-4A6A-95D7-0F355E27BC95}" srcOrd="3" destOrd="0" presId="urn:microsoft.com/office/officeart/2016/7/layout/RepeatingBendingProcessNew"/>
    <dgm:cxn modelId="{07BB32D8-42BF-4F82-B1D7-63818A5B178C}" type="presParOf" srcId="{678B6471-0CCA-4A6A-95D7-0F355E27BC95}" destId="{350D8D70-3203-4BC0-898E-9ABD19B8F5C1}" srcOrd="0" destOrd="0" presId="urn:microsoft.com/office/officeart/2016/7/layout/RepeatingBendingProcessNew"/>
    <dgm:cxn modelId="{301D7752-E512-4224-8275-8267B5FEA105}" type="presParOf" srcId="{E9962EFE-7AC7-41F0-BF12-27C9200A70A7}" destId="{61C3D2A0-3136-493C-9B83-56C9EC37E900}" srcOrd="4" destOrd="0" presId="urn:microsoft.com/office/officeart/2016/7/layout/RepeatingBendingProcessNew"/>
    <dgm:cxn modelId="{30FCB987-5A14-462F-93FC-E4982342356B}" type="presParOf" srcId="{E9962EFE-7AC7-41F0-BF12-27C9200A70A7}" destId="{86490278-E383-4C10-B87A-EC69C29142C3}" srcOrd="5" destOrd="0" presId="urn:microsoft.com/office/officeart/2016/7/layout/RepeatingBendingProcessNew"/>
    <dgm:cxn modelId="{07D87A76-B159-48A2-B225-05AF354FC502}" type="presParOf" srcId="{86490278-E383-4C10-B87A-EC69C29142C3}" destId="{3DEFCD9A-6BEC-4CB3-AB2A-117535FFC523}" srcOrd="0" destOrd="0" presId="urn:microsoft.com/office/officeart/2016/7/layout/RepeatingBendingProcessNew"/>
    <dgm:cxn modelId="{C565F58E-1657-41D7-B95B-5BD3060F0AD1}" type="presParOf" srcId="{E9962EFE-7AC7-41F0-BF12-27C9200A70A7}" destId="{DF2B073E-12DB-48A5-B81C-91F740D9DBF3}" srcOrd="6" destOrd="0" presId="urn:microsoft.com/office/officeart/2016/7/layout/RepeatingBendingProcessNew"/>
    <dgm:cxn modelId="{EFCFEE1D-F825-4036-99FB-303CCABD3418}" type="presParOf" srcId="{E9962EFE-7AC7-41F0-BF12-27C9200A70A7}" destId="{28C5B5F8-85CA-422C-8F63-210D18BA2B8C}" srcOrd="7" destOrd="0" presId="urn:microsoft.com/office/officeart/2016/7/layout/RepeatingBendingProcessNew"/>
    <dgm:cxn modelId="{81C8BAFB-6B01-4757-BBC4-54B0C3C6D976}" type="presParOf" srcId="{28C5B5F8-85CA-422C-8F63-210D18BA2B8C}" destId="{548453E4-7DF5-41BA-A77D-9CD52244AE82}" srcOrd="0" destOrd="0" presId="urn:microsoft.com/office/officeart/2016/7/layout/RepeatingBendingProcessNew"/>
    <dgm:cxn modelId="{A4B97F7E-2060-4266-A0C4-C56D681A91AD}" type="presParOf" srcId="{E9962EFE-7AC7-41F0-BF12-27C9200A70A7}" destId="{18C710BC-DFF1-4341-8979-AFBB2BF495E1}" srcOrd="8" destOrd="0" presId="urn:microsoft.com/office/officeart/2016/7/layout/RepeatingBendingProcessNew"/>
    <dgm:cxn modelId="{3868B6F8-C507-4668-823C-C830BDEC5410}" type="presParOf" srcId="{E9962EFE-7AC7-41F0-BF12-27C9200A70A7}" destId="{4AF4CC0E-A652-4EA1-A3A3-BAB9955A74D8}" srcOrd="9" destOrd="0" presId="urn:microsoft.com/office/officeart/2016/7/layout/RepeatingBendingProcessNew"/>
    <dgm:cxn modelId="{444B17A6-3445-49C1-A8D3-D9AB5DE6DBAE}" type="presParOf" srcId="{4AF4CC0E-A652-4EA1-A3A3-BAB9955A74D8}" destId="{009DF081-6566-456D-BAA7-270C505822DB}" srcOrd="0" destOrd="0" presId="urn:microsoft.com/office/officeart/2016/7/layout/RepeatingBendingProcessNew"/>
    <dgm:cxn modelId="{4C816E70-1ECE-4415-8B28-B82CD0907853}" type="presParOf" srcId="{E9962EFE-7AC7-41F0-BF12-27C9200A70A7}" destId="{094288DF-9044-451F-B87A-322876761CE6}"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150572-0F5C-4C84-8B3E-FB8CE28A6ECE}"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6D38EFE-C979-43BC-9CF8-B68FFAB21B34}">
      <dgm:prSet/>
      <dgm:spPr/>
      <dgm:t>
        <a:bodyPr/>
        <a:lstStyle/>
        <a:p>
          <a:pPr>
            <a:defRPr cap="all"/>
          </a:pPr>
          <a:r>
            <a:rPr lang="en-US"/>
            <a:t>Address the class imbalance present in the data</a:t>
          </a:r>
        </a:p>
      </dgm:t>
    </dgm:pt>
    <dgm:pt modelId="{0AFA2029-3E5B-426E-852F-F51C8114CA30}" type="parTrans" cxnId="{1D2EF719-6E4B-49A7-8D6A-B9C8A738C5D9}">
      <dgm:prSet/>
      <dgm:spPr/>
      <dgm:t>
        <a:bodyPr/>
        <a:lstStyle/>
        <a:p>
          <a:endParaRPr lang="en-US"/>
        </a:p>
      </dgm:t>
    </dgm:pt>
    <dgm:pt modelId="{D74831A7-E96E-4337-9EE4-FF5EF73A22C3}" type="sibTrans" cxnId="{1D2EF719-6E4B-49A7-8D6A-B9C8A738C5D9}">
      <dgm:prSet/>
      <dgm:spPr/>
      <dgm:t>
        <a:bodyPr/>
        <a:lstStyle/>
        <a:p>
          <a:endParaRPr lang="en-US"/>
        </a:p>
      </dgm:t>
    </dgm:pt>
    <dgm:pt modelId="{D3FF83B8-501E-4657-95B6-D0FC2AB2BFC5}">
      <dgm:prSet/>
      <dgm:spPr/>
      <dgm:t>
        <a:bodyPr/>
        <a:lstStyle/>
        <a:p>
          <a:pPr>
            <a:defRPr cap="all"/>
          </a:pPr>
          <a:r>
            <a:rPr lang="en-US"/>
            <a:t>Tune model parameters to maximize scores</a:t>
          </a:r>
        </a:p>
      </dgm:t>
    </dgm:pt>
    <dgm:pt modelId="{21162E6C-1628-4211-85D1-57A56EE6BBA0}" type="parTrans" cxnId="{1C83F4F5-F5D4-4D8F-924A-DCB0EEEF507C}">
      <dgm:prSet/>
      <dgm:spPr/>
      <dgm:t>
        <a:bodyPr/>
        <a:lstStyle/>
        <a:p>
          <a:endParaRPr lang="en-US"/>
        </a:p>
      </dgm:t>
    </dgm:pt>
    <dgm:pt modelId="{22AE0DED-87E4-4145-91EC-A27429C3F0E1}" type="sibTrans" cxnId="{1C83F4F5-F5D4-4D8F-924A-DCB0EEEF507C}">
      <dgm:prSet/>
      <dgm:spPr/>
      <dgm:t>
        <a:bodyPr/>
        <a:lstStyle/>
        <a:p>
          <a:endParaRPr lang="en-US"/>
        </a:p>
      </dgm:t>
    </dgm:pt>
    <dgm:pt modelId="{9B3A79F1-8CF8-423B-8130-F87B65911051}">
      <dgm:prSet/>
      <dgm:spPr/>
      <dgm:t>
        <a:bodyPr/>
        <a:lstStyle/>
        <a:p>
          <a:pPr>
            <a:defRPr cap="all"/>
          </a:pPr>
          <a:r>
            <a:rPr lang="en-US"/>
            <a:t>Engineer new features</a:t>
          </a:r>
        </a:p>
      </dgm:t>
    </dgm:pt>
    <dgm:pt modelId="{F9D52C1C-0E29-4E45-B414-02B5C10C3D87}" type="parTrans" cxnId="{8CFEF7F6-7139-4DCA-B923-D3A10367D6B4}">
      <dgm:prSet/>
      <dgm:spPr/>
      <dgm:t>
        <a:bodyPr/>
        <a:lstStyle/>
        <a:p>
          <a:endParaRPr lang="en-US"/>
        </a:p>
      </dgm:t>
    </dgm:pt>
    <dgm:pt modelId="{BC86B499-3B52-44B9-A102-3BF2F02EA165}" type="sibTrans" cxnId="{8CFEF7F6-7139-4DCA-B923-D3A10367D6B4}">
      <dgm:prSet/>
      <dgm:spPr/>
      <dgm:t>
        <a:bodyPr/>
        <a:lstStyle/>
        <a:p>
          <a:endParaRPr lang="en-US"/>
        </a:p>
      </dgm:t>
    </dgm:pt>
    <dgm:pt modelId="{B8D96A11-D2A6-44A6-A7A4-C5ED0BF70F8B}" type="pres">
      <dgm:prSet presAssocID="{96150572-0F5C-4C84-8B3E-FB8CE28A6ECE}" presName="root" presStyleCnt="0">
        <dgm:presLayoutVars>
          <dgm:dir/>
          <dgm:resizeHandles val="exact"/>
        </dgm:presLayoutVars>
      </dgm:prSet>
      <dgm:spPr/>
    </dgm:pt>
    <dgm:pt modelId="{8D4FDF10-FBC7-46FA-9662-860CABB8CA89}" type="pres">
      <dgm:prSet presAssocID="{96D38EFE-C979-43BC-9CF8-B68FFAB21B34}" presName="compNode" presStyleCnt="0"/>
      <dgm:spPr/>
    </dgm:pt>
    <dgm:pt modelId="{DF58F35B-EA38-471C-8485-A994696FB0FA}" type="pres">
      <dgm:prSet presAssocID="{96D38EFE-C979-43BC-9CF8-B68FFAB21B34}" presName="iconBgRect" presStyleLbl="bgShp" presStyleIdx="0" presStyleCnt="3"/>
      <dgm:spPr/>
    </dgm:pt>
    <dgm:pt modelId="{1662C18C-1114-423F-9455-27CC35C28ECF}" type="pres">
      <dgm:prSet presAssocID="{96D38EFE-C979-43BC-9CF8-B68FFAB21B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DE05DF13-044C-402B-9699-362239476A32}" type="pres">
      <dgm:prSet presAssocID="{96D38EFE-C979-43BC-9CF8-B68FFAB21B34}" presName="spaceRect" presStyleCnt="0"/>
      <dgm:spPr/>
    </dgm:pt>
    <dgm:pt modelId="{C3C9566D-2B6C-4C6E-86FC-6BE99F692A82}" type="pres">
      <dgm:prSet presAssocID="{96D38EFE-C979-43BC-9CF8-B68FFAB21B34}" presName="textRect" presStyleLbl="revTx" presStyleIdx="0" presStyleCnt="3">
        <dgm:presLayoutVars>
          <dgm:chMax val="1"/>
          <dgm:chPref val="1"/>
        </dgm:presLayoutVars>
      </dgm:prSet>
      <dgm:spPr/>
    </dgm:pt>
    <dgm:pt modelId="{920A31B0-035D-4091-B77E-191F89446F32}" type="pres">
      <dgm:prSet presAssocID="{D74831A7-E96E-4337-9EE4-FF5EF73A22C3}" presName="sibTrans" presStyleCnt="0"/>
      <dgm:spPr/>
    </dgm:pt>
    <dgm:pt modelId="{D3FC9367-69A2-43EB-9F6C-D2EFCBDC143C}" type="pres">
      <dgm:prSet presAssocID="{D3FF83B8-501E-4657-95B6-D0FC2AB2BFC5}" presName="compNode" presStyleCnt="0"/>
      <dgm:spPr/>
    </dgm:pt>
    <dgm:pt modelId="{36344401-10DC-4DA6-A547-A5108BBD5CFB}" type="pres">
      <dgm:prSet presAssocID="{D3FF83B8-501E-4657-95B6-D0FC2AB2BFC5}" presName="iconBgRect" presStyleLbl="bgShp" presStyleIdx="1" presStyleCnt="3"/>
      <dgm:spPr/>
    </dgm:pt>
    <dgm:pt modelId="{E4380340-61A1-4D41-92AA-A6CE3715D082}" type="pres">
      <dgm:prSet presAssocID="{D3FF83B8-501E-4657-95B6-D0FC2AB2BFC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BD03825-C2A6-4B5C-89D5-B858BF69CD73}" type="pres">
      <dgm:prSet presAssocID="{D3FF83B8-501E-4657-95B6-D0FC2AB2BFC5}" presName="spaceRect" presStyleCnt="0"/>
      <dgm:spPr/>
    </dgm:pt>
    <dgm:pt modelId="{5E26605F-3128-4C23-A1B7-85D39A9B8BF2}" type="pres">
      <dgm:prSet presAssocID="{D3FF83B8-501E-4657-95B6-D0FC2AB2BFC5}" presName="textRect" presStyleLbl="revTx" presStyleIdx="1" presStyleCnt="3">
        <dgm:presLayoutVars>
          <dgm:chMax val="1"/>
          <dgm:chPref val="1"/>
        </dgm:presLayoutVars>
      </dgm:prSet>
      <dgm:spPr/>
    </dgm:pt>
    <dgm:pt modelId="{C173F383-0CAF-4439-958E-6CC4C04A92A6}" type="pres">
      <dgm:prSet presAssocID="{22AE0DED-87E4-4145-91EC-A27429C3F0E1}" presName="sibTrans" presStyleCnt="0"/>
      <dgm:spPr/>
    </dgm:pt>
    <dgm:pt modelId="{EA8B6FE3-5F3A-4DA5-80D5-FD14B4D7062C}" type="pres">
      <dgm:prSet presAssocID="{9B3A79F1-8CF8-423B-8130-F87B65911051}" presName="compNode" presStyleCnt="0"/>
      <dgm:spPr/>
    </dgm:pt>
    <dgm:pt modelId="{B93624CB-955D-47F5-989C-5C090C288C26}" type="pres">
      <dgm:prSet presAssocID="{9B3A79F1-8CF8-423B-8130-F87B65911051}" presName="iconBgRect" presStyleLbl="bgShp" presStyleIdx="2" presStyleCnt="3"/>
      <dgm:spPr/>
    </dgm:pt>
    <dgm:pt modelId="{4769F407-5D38-4A82-8B15-6C25079CC91D}" type="pres">
      <dgm:prSet presAssocID="{9B3A79F1-8CF8-423B-8130-F87B659110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35020E3E-3AB5-4D04-AC66-4FDB197A376E}" type="pres">
      <dgm:prSet presAssocID="{9B3A79F1-8CF8-423B-8130-F87B65911051}" presName="spaceRect" presStyleCnt="0"/>
      <dgm:spPr/>
    </dgm:pt>
    <dgm:pt modelId="{5ACCA1E2-324A-46AB-B90A-59B8AE381470}" type="pres">
      <dgm:prSet presAssocID="{9B3A79F1-8CF8-423B-8130-F87B65911051}" presName="textRect" presStyleLbl="revTx" presStyleIdx="2" presStyleCnt="3">
        <dgm:presLayoutVars>
          <dgm:chMax val="1"/>
          <dgm:chPref val="1"/>
        </dgm:presLayoutVars>
      </dgm:prSet>
      <dgm:spPr/>
    </dgm:pt>
  </dgm:ptLst>
  <dgm:cxnLst>
    <dgm:cxn modelId="{49DDC315-112E-4D23-8B00-D25AD2191748}" type="presOf" srcId="{96150572-0F5C-4C84-8B3E-FB8CE28A6ECE}" destId="{B8D96A11-D2A6-44A6-A7A4-C5ED0BF70F8B}" srcOrd="0" destOrd="0" presId="urn:microsoft.com/office/officeart/2018/5/layout/IconCircleLabelList"/>
    <dgm:cxn modelId="{1D2EF719-6E4B-49A7-8D6A-B9C8A738C5D9}" srcId="{96150572-0F5C-4C84-8B3E-FB8CE28A6ECE}" destId="{96D38EFE-C979-43BC-9CF8-B68FFAB21B34}" srcOrd="0" destOrd="0" parTransId="{0AFA2029-3E5B-426E-852F-F51C8114CA30}" sibTransId="{D74831A7-E96E-4337-9EE4-FF5EF73A22C3}"/>
    <dgm:cxn modelId="{DA1A5755-B4CA-4497-80F8-E51D773B4EF2}" type="presOf" srcId="{D3FF83B8-501E-4657-95B6-D0FC2AB2BFC5}" destId="{5E26605F-3128-4C23-A1B7-85D39A9B8BF2}" srcOrd="0" destOrd="0" presId="urn:microsoft.com/office/officeart/2018/5/layout/IconCircleLabelList"/>
    <dgm:cxn modelId="{3A8822DB-3678-4D5A-9F27-1ECA446924CD}" type="presOf" srcId="{96D38EFE-C979-43BC-9CF8-B68FFAB21B34}" destId="{C3C9566D-2B6C-4C6E-86FC-6BE99F692A82}" srcOrd="0" destOrd="0" presId="urn:microsoft.com/office/officeart/2018/5/layout/IconCircleLabelList"/>
    <dgm:cxn modelId="{2B3D8DE2-0941-4083-969B-C2CEE6B0A439}" type="presOf" srcId="{9B3A79F1-8CF8-423B-8130-F87B65911051}" destId="{5ACCA1E2-324A-46AB-B90A-59B8AE381470}" srcOrd="0" destOrd="0" presId="urn:microsoft.com/office/officeart/2018/5/layout/IconCircleLabelList"/>
    <dgm:cxn modelId="{1C83F4F5-F5D4-4D8F-924A-DCB0EEEF507C}" srcId="{96150572-0F5C-4C84-8B3E-FB8CE28A6ECE}" destId="{D3FF83B8-501E-4657-95B6-D0FC2AB2BFC5}" srcOrd="1" destOrd="0" parTransId="{21162E6C-1628-4211-85D1-57A56EE6BBA0}" sibTransId="{22AE0DED-87E4-4145-91EC-A27429C3F0E1}"/>
    <dgm:cxn modelId="{8CFEF7F6-7139-4DCA-B923-D3A10367D6B4}" srcId="{96150572-0F5C-4C84-8B3E-FB8CE28A6ECE}" destId="{9B3A79F1-8CF8-423B-8130-F87B65911051}" srcOrd="2" destOrd="0" parTransId="{F9D52C1C-0E29-4E45-B414-02B5C10C3D87}" sibTransId="{BC86B499-3B52-44B9-A102-3BF2F02EA165}"/>
    <dgm:cxn modelId="{56B5261C-CF26-43ED-8D9F-38447FFC3551}" type="presParOf" srcId="{B8D96A11-D2A6-44A6-A7A4-C5ED0BF70F8B}" destId="{8D4FDF10-FBC7-46FA-9662-860CABB8CA89}" srcOrd="0" destOrd="0" presId="urn:microsoft.com/office/officeart/2018/5/layout/IconCircleLabelList"/>
    <dgm:cxn modelId="{56800CD8-6460-4414-B9F2-DF025E179B97}" type="presParOf" srcId="{8D4FDF10-FBC7-46FA-9662-860CABB8CA89}" destId="{DF58F35B-EA38-471C-8485-A994696FB0FA}" srcOrd="0" destOrd="0" presId="urn:microsoft.com/office/officeart/2018/5/layout/IconCircleLabelList"/>
    <dgm:cxn modelId="{D318EB85-B9A4-47CD-85B7-7C9F96CEB790}" type="presParOf" srcId="{8D4FDF10-FBC7-46FA-9662-860CABB8CA89}" destId="{1662C18C-1114-423F-9455-27CC35C28ECF}" srcOrd="1" destOrd="0" presId="urn:microsoft.com/office/officeart/2018/5/layout/IconCircleLabelList"/>
    <dgm:cxn modelId="{C51006B6-9FAD-472C-BA88-A29B6079BA40}" type="presParOf" srcId="{8D4FDF10-FBC7-46FA-9662-860CABB8CA89}" destId="{DE05DF13-044C-402B-9699-362239476A32}" srcOrd="2" destOrd="0" presId="urn:microsoft.com/office/officeart/2018/5/layout/IconCircleLabelList"/>
    <dgm:cxn modelId="{1875E45B-2273-4C2D-8550-C13D128F2CB9}" type="presParOf" srcId="{8D4FDF10-FBC7-46FA-9662-860CABB8CA89}" destId="{C3C9566D-2B6C-4C6E-86FC-6BE99F692A82}" srcOrd="3" destOrd="0" presId="urn:microsoft.com/office/officeart/2018/5/layout/IconCircleLabelList"/>
    <dgm:cxn modelId="{4AF1B301-08DC-4B0C-86C2-06DB9DAF4C0A}" type="presParOf" srcId="{B8D96A11-D2A6-44A6-A7A4-C5ED0BF70F8B}" destId="{920A31B0-035D-4091-B77E-191F89446F32}" srcOrd="1" destOrd="0" presId="urn:microsoft.com/office/officeart/2018/5/layout/IconCircleLabelList"/>
    <dgm:cxn modelId="{3F5A2519-27B7-4667-87A8-2C29511839DF}" type="presParOf" srcId="{B8D96A11-D2A6-44A6-A7A4-C5ED0BF70F8B}" destId="{D3FC9367-69A2-43EB-9F6C-D2EFCBDC143C}" srcOrd="2" destOrd="0" presId="urn:microsoft.com/office/officeart/2018/5/layout/IconCircleLabelList"/>
    <dgm:cxn modelId="{B857FA45-9AB3-4AE7-BF38-94A121BCD334}" type="presParOf" srcId="{D3FC9367-69A2-43EB-9F6C-D2EFCBDC143C}" destId="{36344401-10DC-4DA6-A547-A5108BBD5CFB}" srcOrd="0" destOrd="0" presId="urn:microsoft.com/office/officeart/2018/5/layout/IconCircleLabelList"/>
    <dgm:cxn modelId="{F9830E64-ACB2-47F7-8DA8-D7862F05D43A}" type="presParOf" srcId="{D3FC9367-69A2-43EB-9F6C-D2EFCBDC143C}" destId="{E4380340-61A1-4D41-92AA-A6CE3715D082}" srcOrd="1" destOrd="0" presId="urn:microsoft.com/office/officeart/2018/5/layout/IconCircleLabelList"/>
    <dgm:cxn modelId="{6ABC340E-9CE4-4341-9334-B6EA8FA5F7E5}" type="presParOf" srcId="{D3FC9367-69A2-43EB-9F6C-D2EFCBDC143C}" destId="{CBD03825-C2A6-4B5C-89D5-B858BF69CD73}" srcOrd="2" destOrd="0" presId="urn:microsoft.com/office/officeart/2018/5/layout/IconCircleLabelList"/>
    <dgm:cxn modelId="{10AE173D-0297-4587-8878-51793C39161B}" type="presParOf" srcId="{D3FC9367-69A2-43EB-9F6C-D2EFCBDC143C}" destId="{5E26605F-3128-4C23-A1B7-85D39A9B8BF2}" srcOrd="3" destOrd="0" presId="urn:microsoft.com/office/officeart/2018/5/layout/IconCircleLabelList"/>
    <dgm:cxn modelId="{E6B2151B-015A-48AD-81F0-96472CCB0FDC}" type="presParOf" srcId="{B8D96A11-D2A6-44A6-A7A4-C5ED0BF70F8B}" destId="{C173F383-0CAF-4439-958E-6CC4C04A92A6}" srcOrd="3" destOrd="0" presId="urn:microsoft.com/office/officeart/2018/5/layout/IconCircleLabelList"/>
    <dgm:cxn modelId="{325E3D2F-40CE-4E46-867D-286D8238C831}" type="presParOf" srcId="{B8D96A11-D2A6-44A6-A7A4-C5ED0BF70F8B}" destId="{EA8B6FE3-5F3A-4DA5-80D5-FD14B4D7062C}" srcOrd="4" destOrd="0" presId="urn:microsoft.com/office/officeart/2018/5/layout/IconCircleLabelList"/>
    <dgm:cxn modelId="{2BD53F7C-9E1A-480F-968A-C79F6E699C5D}" type="presParOf" srcId="{EA8B6FE3-5F3A-4DA5-80D5-FD14B4D7062C}" destId="{B93624CB-955D-47F5-989C-5C090C288C26}" srcOrd="0" destOrd="0" presId="urn:microsoft.com/office/officeart/2018/5/layout/IconCircleLabelList"/>
    <dgm:cxn modelId="{5D8CA539-B3E1-4769-99AE-4BEEB5AB1ED9}" type="presParOf" srcId="{EA8B6FE3-5F3A-4DA5-80D5-FD14B4D7062C}" destId="{4769F407-5D38-4A82-8B15-6C25079CC91D}" srcOrd="1" destOrd="0" presId="urn:microsoft.com/office/officeart/2018/5/layout/IconCircleLabelList"/>
    <dgm:cxn modelId="{98EE491B-A618-4741-8B32-A294D330D074}" type="presParOf" srcId="{EA8B6FE3-5F3A-4DA5-80D5-FD14B4D7062C}" destId="{35020E3E-3AB5-4D04-AC66-4FDB197A376E}" srcOrd="2" destOrd="0" presId="urn:microsoft.com/office/officeart/2018/5/layout/IconCircleLabelList"/>
    <dgm:cxn modelId="{3FFC879C-6141-4464-A8E2-AAA010DA5BB6}" type="presParOf" srcId="{EA8B6FE3-5F3A-4DA5-80D5-FD14B4D7062C}" destId="{5ACCA1E2-324A-46AB-B90A-59B8AE38147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AFC0C-D741-49B7-A375-0533B00FEEC5}">
      <dsp:nvSpPr>
        <dsp:cNvPr id="0" name=""/>
        <dsp:cNvSpPr/>
      </dsp:nvSpPr>
      <dsp:spPr>
        <a:xfrm>
          <a:off x="0" y="39687"/>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latin typeface="Calibri Light" panose="020F0302020204030204"/>
            </a:rPr>
            <a:t>Numerical</a:t>
          </a:r>
          <a:endParaRPr lang="en-US" sz="3000" kern="1200"/>
        </a:p>
        <a:p>
          <a:pPr marL="228600" lvl="1" indent="-228600" algn="l" defTabSz="1022350" rtl="0">
            <a:lnSpc>
              <a:spcPct val="90000"/>
            </a:lnSpc>
            <a:spcBef>
              <a:spcPct val="0"/>
            </a:spcBef>
            <a:spcAft>
              <a:spcPct val="15000"/>
            </a:spcAft>
            <a:buChar char="•"/>
          </a:pPr>
          <a:r>
            <a:rPr lang="en-US" sz="2300" kern="1200">
              <a:latin typeface="Calibri Light" panose="020F0302020204030204"/>
            </a:rPr>
            <a:t>Integers/Floating point values</a:t>
          </a:r>
        </a:p>
      </dsp:txBody>
      <dsp:txXfrm>
        <a:off x="0" y="39687"/>
        <a:ext cx="3286125" cy="1971675"/>
      </dsp:txXfrm>
    </dsp:sp>
    <dsp:sp modelId="{94A1670B-02BB-4847-B202-61351C34637B}">
      <dsp:nvSpPr>
        <dsp:cNvPr id="0" name=""/>
        <dsp:cNvSpPr/>
      </dsp:nvSpPr>
      <dsp:spPr>
        <a:xfrm>
          <a:off x="3614737" y="39687"/>
          <a:ext cx="3286125" cy="1971675"/>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latin typeface="Calibri Light" panose="020F0302020204030204"/>
            </a:rPr>
            <a:t>Binary</a:t>
          </a:r>
          <a:endParaRPr lang="en-US" sz="3000" kern="1200"/>
        </a:p>
        <a:p>
          <a:pPr marL="228600" lvl="1" indent="-228600" algn="l" defTabSz="1022350" rtl="0">
            <a:lnSpc>
              <a:spcPct val="90000"/>
            </a:lnSpc>
            <a:spcBef>
              <a:spcPct val="0"/>
            </a:spcBef>
            <a:spcAft>
              <a:spcPct val="15000"/>
            </a:spcAft>
            <a:buChar char="•"/>
          </a:pPr>
          <a:r>
            <a:rPr lang="en-US" sz="2300" kern="1200">
              <a:latin typeface="Calibri Light" panose="020F0302020204030204"/>
            </a:rPr>
            <a:t>0's and 1's only. Or having just 2 categories</a:t>
          </a:r>
        </a:p>
      </dsp:txBody>
      <dsp:txXfrm>
        <a:off x="3614737" y="39687"/>
        <a:ext cx="3286125" cy="1971675"/>
      </dsp:txXfrm>
    </dsp:sp>
    <dsp:sp modelId="{F9C638CC-9614-414A-94C6-A99467D57FE8}">
      <dsp:nvSpPr>
        <dsp:cNvPr id="0" name=""/>
        <dsp:cNvSpPr/>
      </dsp:nvSpPr>
      <dsp:spPr>
        <a:xfrm>
          <a:off x="7229475" y="39687"/>
          <a:ext cx="3286125" cy="1971675"/>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latin typeface="Calibri Light" panose="020F0302020204030204"/>
            </a:rPr>
            <a:t>Categorical</a:t>
          </a:r>
          <a:endParaRPr lang="en-US" sz="3000" kern="1200"/>
        </a:p>
        <a:p>
          <a:pPr marL="228600" lvl="1" indent="-228600" algn="l" defTabSz="1022350" rtl="0">
            <a:lnSpc>
              <a:spcPct val="90000"/>
            </a:lnSpc>
            <a:spcBef>
              <a:spcPct val="0"/>
            </a:spcBef>
            <a:spcAft>
              <a:spcPct val="15000"/>
            </a:spcAft>
            <a:buChar char="•"/>
          </a:pPr>
          <a:r>
            <a:rPr lang="en-US" sz="2300" kern="1200">
              <a:latin typeface="Calibri Light" panose="020F0302020204030204"/>
            </a:rPr>
            <a:t>More than 2 Unique categories</a:t>
          </a:r>
        </a:p>
      </dsp:txBody>
      <dsp:txXfrm>
        <a:off x="7229475" y="39687"/>
        <a:ext cx="3286125" cy="1971675"/>
      </dsp:txXfrm>
    </dsp:sp>
    <dsp:sp modelId="{72990D1D-1A6D-4F0C-8AEF-B2EBFEC2D274}">
      <dsp:nvSpPr>
        <dsp:cNvPr id="0" name=""/>
        <dsp:cNvSpPr/>
      </dsp:nvSpPr>
      <dsp:spPr>
        <a:xfrm>
          <a:off x="0" y="2339975"/>
          <a:ext cx="3286125" cy="1971675"/>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latin typeface="Calibri Light" panose="020F0302020204030204"/>
            </a:rPr>
            <a:t>Grouped</a:t>
          </a:r>
          <a:endParaRPr lang="en-US" sz="3000" kern="1200"/>
        </a:p>
        <a:p>
          <a:pPr marL="228600" lvl="1" indent="-228600" algn="l" defTabSz="1022350" rtl="0">
            <a:lnSpc>
              <a:spcPct val="90000"/>
            </a:lnSpc>
            <a:spcBef>
              <a:spcPct val="0"/>
            </a:spcBef>
            <a:spcAft>
              <a:spcPct val="15000"/>
            </a:spcAft>
            <a:buChar char="•"/>
          </a:pPr>
          <a:r>
            <a:rPr lang="en-US" sz="2300" kern="1200">
              <a:latin typeface="Calibri Light" panose="020F0302020204030204"/>
            </a:rPr>
            <a:t>List of multiple values per observation</a:t>
          </a:r>
        </a:p>
      </dsp:txBody>
      <dsp:txXfrm>
        <a:off x="0" y="2339975"/>
        <a:ext cx="3286125" cy="1971675"/>
      </dsp:txXfrm>
    </dsp:sp>
    <dsp:sp modelId="{1CB9ED71-4ADC-4F0A-9B7C-026A329D1BAF}">
      <dsp:nvSpPr>
        <dsp:cNvPr id="0" name=""/>
        <dsp:cNvSpPr/>
      </dsp:nvSpPr>
      <dsp:spPr>
        <a:xfrm>
          <a:off x="3614737" y="2339975"/>
          <a:ext cx="3286125" cy="1971675"/>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latin typeface="Calibri Light" panose="020F0302020204030204"/>
            </a:rPr>
            <a:t>Date/Time</a:t>
          </a:r>
        </a:p>
        <a:p>
          <a:pPr marL="228600" lvl="1" indent="-228600" algn="l" defTabSz="1022350" rtl="0">
            <a:lnSpc>
              <a:spcPct val="90000"/>
            </a:lnSpc>
            <a:spcBef>
              <a:spcPct val="0"/>
            </a:spcBef>
            <a:spcAft>
              <a:spcPct val="15000"/>
            </a:spcAft>
            <a:buChar char="•"/>
          </a:pPr>
          <a:r>
            <a:rPr lang="en-US" sz="2300" kern="1200">
              <a:latin typeface="Calibri Light" panose="020F0302020204030204"/>
            </a:rPr>
            <a:t>Features containing data about date or time</a:t>
          </a:r>
          <a:endParaRPr lang="en-US" sz="2300" kern="1200"/>
        </a:p>
      </dsp:txBody>
      <dsp:txXfrm>
        <a:off x="3614737" y="2339975"/>
        <a:ext cx="3286125" cy="1971675"/>
      </dsp:txXfrm>
    </dsp:sp>
    <dsp:sp modelId="{76B7E4F8-284F-4422-9844-97AFABA127B2}">
      <dsp:nvSpPr>
        <dsp:cNvPr id="0" name=""/>
        <dsp:cNvSpPr/>
      </dsp:nvSpPr>
      <dsp:spPr>
        <a:xfrm>
          <a:off x="7229475" y="2339975"/>
          <a:ext cx="3286125" cy="197167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latin typeface="Calibri Light" panose="020F0302020204030204"/>
            </a:rPr>
            <a:t>Unique Identifiers</a:t>
          </a:r>
        </a:p>
        <a:p>
          <a:pPr marL="228600" lvl="1" indent="-228600" algn="l" defTabSz="1022350" rtl="0">
            <a:lnSpc>
              <a:spcPct val="90000"/>
            </a:lnSpc>
            <a:spcBef>
              <a:spcPct val="0"/>
            </a:spcBef>
            <a:spcAft>
              <a:spcPct val="15000"/>
            </a:spcAft>
            <a:buChar char="•"/>
          </a:pPr>
          <a:r>
            <a:rPr lang="en-US" sz="2300" kern="1200">
              <a:latin typeface="Calibri Light" panose="020F0302020204030204"/>
            </a:rPr>
            <a:t>Irrelevant to data pipeline. Just used for maintaining consistency</a:t>
          </a:r>
        </a:p>
      </dsp:txBody>
      <dsp:txXfrm>
        <a:off x="7229475" y="2339975"/>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908D4-9965-46D5-BDAE-CC48B73BB922}">
      <dsp:nvSpPr>
        <dsp:cNvPr id="0" name=""/>
        <dsp:cNvSpPr/>
      </dsp:nvSpPr>
      <dsp:spPr>
        <a:xfrm>
          <a:off x="3103893" y="925667"/>
          <a:ext cx="681816" cy="91440"/>
        </a:xfrm>
        <a:custGeom>
          <a:avLst/>
          <a:gdLst/>
          <a:ahLst/>
          <a:cxnLst/>
          <a:rect l="0" t="0" r="0" b="0"/>
          <a:pathLst>
            <a:path>
              <a:moveTo>
                <a:pt x="0" y="45720"/>
              </a:moveTo>
              <a:lnTo>
                <a:pt x="68181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6991" y="967825"/>
        <a:ext cx="35620" cy="7124"/>
      </dsp:txXfrm>
    </dsp:sp>
    <dsp:sp modelId="{D0535BB0-02B9-4DB3-B3BE-D7D79AC1BDEA}">
      <dsp:nvSpPr>
        <dsp:cNvPr id="0" name=""/>
        <dsp:cNvSpPr/>
      </dsp:nvSpPr>
      <dsp:spPr>
        <a:xfrm>
          <a:off x="8228" y="42148"/>
          <a:ext cx="3097464" cy="185847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Drop all irrelevant columns</a:t>
          </a:r>
        </a:p>
        <a:p>
          <a:pPr marL="171450" lvl="1" indent="-171450" algn="l" defTabSz="800100" rtl="0">
            <a:lnSpc>
              <a:spcPct val="90000"/>
            </a:lnSpc>
            <a:spcBef>
              <a:spcPct val="0"/>
            </a:spcBef>
            <a:spcAft>
              <a:spcPct val="15000"/>
            </a:spcAft>
            <a:buChar char="•"/>
          </a:pPr>
          <a:r>
            <a:rPr lang="en-US" sz="1800" kern="1200">
              <a:latin typeface="Calibri Light" panose="020F0302020204030204"/>
            </a:rPr>
            <a:t>Drop all columns as discussed with capstone partners</a:t>
          </a:r>
          <a:endParaRPr lang="en-US" sz="1800" kern="1200"/>
        </a:p>
      </dsp:txBody>
      <dsp:txXfrm>
        <a:off x="8228" y="42148"/>
        <a:ext cx="3097464" cy="1858478"/>
      </dsp:txXfrm>
    </dsp:sp>
    <dsp:sp modelId="{678B6471-0CCA-4A6A-95D7-0F355E27BC95}">
      <dsp:nvSpPr>
        <dsp:cNvPr id="0" name=""/>
        <dsp:cNvSpPr/>
      </dsp:nvSpPr>
      <dsp:spPr>
        <a:xfrm>
          <a:off x="6913774" y="925667"/>
          <a:ext cx="681816" cy="91440"/>
        </a:xfrm>
        <a:custGeom>
          <a:avLst/>
          <a:gdLst/>
          <a:ahLst/>
          <a:cxnLst/>
          <a:rect l="0" t="0" r="0" b="0"/>
          <a:pathLst>
            <a:path>
              <a:moveTo>
                <a:pt x="0" y="45720"/>
              </a:moveTo>
              <a:lnTo>
                <a:pt x="681816"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36872" y="967825"/>
        <a:ext cx="35620" cy="7124"/>
      </dsp:txXfrm>
    </dsp:sp>
    <dsp:sp modelId="{FF950102-EE10-49E2-9086-A477D762971B}">
      <dsp:nvSpPr>
        <dsp:cNvPr id="0" name=""/>
        <dsp:cNvSpPr/>
      </dsp:nvSpPr>
      <dsp:spPr>
        <a:xfrm>
          <a:off x="3818110" y="42148"/>
          <a:ext cx="3097464" cy="1858478"/>
        </a:xfrm>
        <a:prstGeom prst="rect">
          <a:avLst/>
        </a:prstGeom>
        <a:gradFill rotWithShape="0">
          <a:gsLst>
            <a:gs pos="0">
              <a:schemeClr val="accent2">
                <a:hueOff val="-291073"/>
                <a:satOff val="-16786"/>
                <a:lumOff val="1726"/>
                <a:alphaOff val="0"/>
                <a:satMod val="103000"/>
                <a:lumMod val="102000"/>
                <a:tint val="94000"/>
              </a:schemeClr>
            </a:gs>
            <a:gs pos="50000">
              <a:schemeClr val="accent2">
                <a:hueOff val="-291073"/>
                <a:satOff val="-16786"/>
                <a:lumOff val="1726"/>
                <a:alphaOff val="0"/>
                <a:satMod val="110000"/>
                <a:lumMod val="100000"/>
                <a:shade val="100000"/>
              </a:schemeClr>
            </a:gs>
            <a:gs pos="100000">
              <a:schemeClr val="accent2">
                <a:hueOff val="-291073"/>
                <a:satOff val="-16786"/>
                <a:lumOff val="17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Impute missing values</a:t>
          </a:r>
        </a:p>
        <a:p>
          <a:pPr marL="171450" lvl="1" indent="-171450" algn="l" defTabSz="800100" rtl="0">
            <a:lnSpc>
              <a:spcPct val="90000"/>
            </a:lnSpc>
            <a:spcBef>
              <a:spcPct val="0"/>
            </a:spcBef>
            <a:spcAft>
              <a:spcPct val="15000"/>
            </a:spcAft>
            <a:buChar char="•"/>
          </a:pPr>
          <a:r>
            <a:rPr lang="en-US" sz="1800" kern="1200">
              <a:latin typeface="Calibri Light" panose="020F0302020204030204"/>
            </a:rPr>
            <a:t>Every feature was imputed differently based on domain knowledge provided by capstone partners</a:t>
          </a:r>
          <a:endParaRPr lang="en-US" sz="1800" kern="1200"/>
        </a:p>
      </dsp:txBody>
      <dsp:txXfrm>
        <a:off x="3818110" y="42148"/>
        <a:ext cx="3097464" cy="1858478"/>
      </dsp:txXfrm>
    </dsp:sp>
    <dsp:sp modelId="{86490278-E383-4C10-B87A-EC69C29142C3}">
      <dsp:nvSpPr>
        <dsp:cNvPr id="0" name=""/>
        <dsp:cNvSpPr/>
      </dsp:nvSpPr>
      <dsp:spPr>
        <a:xfrm>
          <a:off x="1556960" y="1898827"/>
          <a:ext cx="7619763" cy="681816"/>
        </a:xfrm>
        <a:custGeom>
          <a:avLst/>
          <a:gdLst/>
          <a:ahLst/>
          <a:cxnLst/>
          <a:rect l="0" t="0" r="0" b="0"/>
          <a:pathLst>
            <a:path>
              <a:moveTo>
                <a:pt x="7619763" y="0"/>
              </a:moveTo>
              <a:lnTo>
                <a:pt x="7619763" y="358008"/>
              </a:lnTo>
              <a:lnTo>
                <a:pt x="0" y="358008"/>
              </a:lnTo>
              <a:lnTo>
                <a:pt x="0" y="681816"/>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5517" y="2236173"/>
        <a:ext cx="382649" cy="7124"/>
      </dsp:txXfrm>
    </dsp:sp>
    <dsp:sp modelId="{61C3D2A0-3136-493C-9B83-56C9EC37E900}">
      <dsp:nvSpPr>
        <dsp:cNvPr id="0" name=""/>
        <dsp:cNvSpPr/>
      </dsp:nvSpPr>
      <dsp:spPr>
        <a:xfrm>
          <a:off x="7627991" y="42148"/>
          <a:ext cx="3097464" cy="1858478"/>
        </a:xfrm>
        <a:prstGeom prst="rect">
          <a:avLst/>
        </a:prstGeom>
        <a:gradFill rotWithShape="0">
          <a:gsLst>
            <a:gs pos="0">
              <a:schemeClr val="accent2">
                <a:hueOff val="-582145"/>
                <a:satOff val="-33571"/>
                <a:lumOff val="3451"/>
                <a:alphaOff val="0"/>
                <a:satMod val="103000"/>
                <a:lumMod val="102000"/>
                <a:tint val="94000"/>
              </a:schemeClr>
            </a:gs>
            <a:gs pos="50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Treat grouped columns</a:t>
          </a:r>
        </a:p>
        <a:p>
          <a:pPr marL="171450" lvl="1" indent="-171450" algn="l" defTabSz="800100" rtl="0">
            <a:lnSpc>
              <a:spcPct val="90000"/>
            </a:lnSpc>
            <a:spcBef>
              <a:spcPct val="0"/>
            </a:spcBef>
            <a:spcAft>
              <a:spcPct val="15000"/>
            </a:spcAft>
            <a:buChar char="•"/>
          </a:pPr>
          <a:r>
            <a:rPr lang="en-US" sz="1800" kern="1200">
              <a:latin typeface="Calibri Light" panose="020F0302020204030204"/>
            </a:rPr>
            <a:t>Split and explode the column, then one hot encode using multilabelbinarizer</a:t>
          </a:r>
          <a:endParaRPr lang="en-US" sz="1800" kern="1200"/>
        </a:p>
      </dsp:txBody>
      <dsp:txXfrm>
        <a:off x="7627991" y="42148"/>
        <a:ext cx="3097464" cy="1858478"/>
      </dsp:txXfrm>
    </dsp:sp>
    <dsp:sp modelId="{28C5B5F8-85CA-422C-8F63-210D18BA2B8C}">
      <dsp:nvSpPr>
        <dsp:cNvPr id="0" name=""/>
        <dsp:cNvSpPr/>
      </dsp:nvSpPr>
      <dsp:spPr>
        <a:xfrm>
          <a:off x="3103893" y="3496563"/>
          <a:ext cx="681816" cy="91440"/>
        </a:xfrm>
        <a:custGeom>
          <a:avLst/>
          <a:gdLst/>
          <a:ahLst/>
          <a:cxnLst/>
          <a:rect l="0" t="0" r="0" b="0"/>
          <a:pathLst>
            <a:path>
              <a:moveTo>
                <a:pt x="0" y="45720"/>
              </a:moveTo>
              <a:lnTo>
                <a:pt x="681816"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6991" y="3538721"/>
        <a:ext cx="35620" cy="7124"/>
      </dsp:txXfrm>
    </dsp:sp>
    <dsp:sp modelId="{DF2B073E-12DB-48A5-B81C-91F740D9DBF3}">
      <dsp:nvSpPr>
        <dsp:cNvPr id="0" name=""/>
        <dsp:cNvSpPr/>
      </dsp:nvSpPr>
      <dsp:spPr>
        <a:xfrm>
          <a:off x="8228" y="2613043"/>
          <a:ext cx="3097464" cy="1858478"/>
        </a:xfrm>
        <a:prstGeom prst="rect">
          <a:avLst/>
        </a:prstGeom>
        <a:gradFill rotWithShape="0">
          <a:gsLst>
            <a:gs pos="0">
              <a:schemeClr val="accent2">
                <a:hueOff val="-873218"/>
                <a:satOff val="-50357"/>
                <a:lumOff val="5177"/>
                <a:alphaOff val="0"/>
                <a:satMod val="103000"/>
                <a:lumMod val="102000"/>
                <a:tint val="94000"/>
              </a:schemeClr>
            </a:gs>
            <a:gs pos="50000">
              <a:schemeClr val="accent2">
                <a:hueOff val="-873218"/>
                <a:satOff val="-50357"/>
                <a:lumOff val="5177"/>
                <a:alphaOff val="0"/>
                <a:satMod val="110000"/>
                <a:lumMod val="100000"/>
                <a:shade val="100000"/>
              </a:schemeClr>
            </a:gs>
            <a:gs pos="100000">
              <a:schemeClr val="accent2">
                <a:hueOff val="-873218"/>
                <a:satOff val="-50357"/>
                <a:lumOff val="5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Extract date/time data</a:t>
          </a:r>
        </a:p>
        <a:p>
          <a:pPr marL="171450" lvl="1" indent="-171450" algn="l" defTabSz="800100" rtl="0">
            <a:lnSpc>
              <a:spcPct val="90000"/>
            </a:lnSpc>
            <a:spcBef>
              <a:spcPct val="0"/>
            </a:spcBef>
            <a:spcAft>
              <a:spcPct val="15000"/>
            </a:spcAft>
            <a:buChar char="•"/>
          </a:pPr>
          <a:r>
            <a:rPr lang="en-US" sz="1800" kern="1200">
              <a:latin typeface="Calibri Light" panose="020F0302020204030204"/>
            </a:rPr>
            <a:t>Retrieve day of week, hour of call, duration of call, call waiting time from date/time columns</a:t>
          </a:r>
          <a:endParaRPr lang="en-US" sz="1800" kern="1200"/>
        </a:p>
      </dsp:txBody>
      <dsp:txXfrm>
        <a:off x="8228" y="2613043"/>
        <a:ext cx="3097464" cy="1858478"/>
      </dsp:txXfrm>
    </dsp:sp>
    <dsp:sp modelId="{4AF4CC0E-A652-4EA1-A3A3-BAB9955A74D8}">
      <dsp:nvSpPr>
        <dsp:cNvPr id="0" name=""/>
        <dsp:cNvSpPr/>
      </dsp:nvSpPr>
      <dsp:spPr>
        <a:xfrm>
          <a:off x="6913774" y="3496563"/>
          <a:ext cx="681816" cy="91440"/>
        </a:xfrm>
        <a:custGeom>
          <a:avLst/>
          <a:gdLst/>
          <a:ahLst/>
          <a:cxnLst/>
          <a:rect l="0" t="0" r="0" b="0"/>
          <a:pathLst>
            <a:path>
              <a:moveTo>
                <a:pt x="0" y="45720"/>
              </a:moveTo>
              <a:lnTo>
                <a:pt x="681816"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36872" y="3538721"/>
        <a:ext cx="35620" cy="7124"/>
      </dsp:txXfrm>
    </dsp:sp>
    <dsp:sp modelId="{18C710BC-DFF1-4341-8979-AFBB2BF495E1}">
      <dsp:nvSpPr>
        <dsp:cNvPr id="0" name=""/>
        <dsp:cNvSpPr/>
      </dsp:nvSpPr>
      <dsp:spPr>
        <a:xfrm>
          <a:off x="3818110" y="2613043"/>
          <a:ext cx="3097464" cy="1858478"/>
        </a:xfrm>
        <a:prstGeom prst="rect">
          <a:avLst/>
        </a:prstGeom>
        <a:gradFill rotWithShape="0">
          <a:gsLst>
            <a:gs pos="0">
              <a:schemeClr val="accent2">
                <a:hueOff val="-1164290"/>
                <a:satOff val="-67142"/>
                <a:lumOff val="6902"/>
                <a:alphaOff val="0"/>
                <a:satMod val="103000"/>
                <a:lumMod val="102000"/>
                <a:tint val="94000"/>
              </a:schemeClr>
            </a:gs>
            <a:gs pos="50000">
              <a:schemeClr val="accent2">
                <a:hueOff val="-1164290"/>
                <a:satOff val="-67142"/>
                <a:lumOff val="6902"/>
                <a:alphaOff val="0"/>
                <a:satMod val="110000"/>
                <a:lumMod val="100000"/>
                <a:shade val="100000"/>
              </a:schemeClr>
            </a:gs>
            <a:gs pos="100000">
              <a:schemeClr val="accent2">
                <a:hueOff val="-1164290"/>
                <a:satOff val="-67142"/>
                <a:lumOff val="69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Treat collinearity</a:t>
          </a:r>
        </a:p>
        <a:p>
          <a:pPr marL="171450" lvl="1" indent="-171450" algn="l" defTabSz="800100" rtl="0">
            <a:lnSpc>
              <a:spcPct val="90000"/>
            </a:lnSpc>
            <a:spcBef>
              <a:spcPct val="0"/>
            </a:spcBef>
            <a:spcAft>
              <a:spcPct val="15000"/>
            </a:spcAft>
            <a:buChar char="•"/>
          </a:pPr>
          <a:r>
            <a:rPr lang="en-US" sz="1800" kern="1200" err="1">
              <a:latin typeface="Calibri Light" panose="020F0302020204030204"/>
            </a:rPr>
            <a:t>N_claims</a:t>
          </a:r>
          <a:r>
            <a:rPr lang="en-US" sz="1800" kern="1200">
              <a:latin typeface="Calibri Light" panose="020F0302020204030204"/>
            </a:rPr>
            <a:t>_* feature engineer, convert to ratio reducing feature space</a:t>
          </a:r>
          <a:endParaRPr lang="en-US" sz="1800" kern="1200"/>
        </a:p>
      </dsp:txBody>
      <dsp:txXfrm>
        <a:off x="3818110" y="2613043"/>
        <a:ext cx="3097464" cy="1858478"/>
      </dsp:txXfrm>
    </dsp:sp>
    <dsp:sp modelId="{094288DF-9044-451F-B87A-322876761CE6}">
      <dsp:nvSpPr>
        <dsp:cNvPr id="0" name=""/>
        <dsp:cNvSpPr/>
      </dsp:nvSpPr>
      <dsp:spPr>
        <a:xfrm>
          <a:off x="7627991" y="2613043"/>
          <a:ext cx="3097464" cy="1858478"/>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Split into train and test set</a:t>
          </a:r>
        </a:p>
        <a:p>
          <a:pPr marL="171450" lvl="1" indent="-171450" algn="l" defTabSz="800100" rtl="0">
            <a:lnSpc>
              <a:spcPct val="90000"/>
            </a:lnSpc>
            <a:spcBef>
              <a:spcPct val="0"/>
            </a:spcBef>
            <a:spcAft>
              <a:spcPct val="15000"/>
            </a:spcAft>
            <a:buChar char="•"/>
          </a:pPr>
          <a:r>
            <a:rPr lang="en-US" sz="1800" kern="1200">
              <a:latin typeface="Calibri Light" panose="020F0302020204030204"/>
            </a:rPr>
            <a:t>Split based on a unique patient identifier into a 80-20 train test split</a:t>
          </a:r>
          <a:endParaRPr lang="en-US" sz="1800" kern="1200"/>
        </a:p>
      </dsp:txBody>
      <dsp:txXfrm>
        <a:off x="7627991" y="2613043"/>
        <a:ext cx="3097464" cy="1858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8F35B-EA38-471C-8485-A994696FB0FA}">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2C18C-1114-423F-9455-27CC35C28ECF}">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C9566D-2B6C-4C6E-86FC-6BE99F692A82}">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Address the class imbalance present in the data</a:t>
          </a:r>
        </a:p>
      </dsp:txBody>
      <dsp:txXfrm>
        <a:off x="93445" y="3018902"/>
        <a:ext cx="3206250" cy="720000"/>
      </dsp:txXfrm>
    </dsp:sp>
    <dsp:sp modelId="{36344401-10DC-4DA6-A547-A5108BBD5CFB}">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80340-61A1-4D41-92AA-A6CE3715D082}">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26605F-3128-4C23-A1B7-85D39A9B8BF2}">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Tune model parameters to maximize scores</a:t>
          </a:r>
        </a:p>
      </dsp:txBody>
      <dsp:txXfrm>
        <a:off x="3860789" y="3018902"/>
        <a:ext cx="3206250" cy="720000"/>
      </dsp:txXfrm>
    </dsp:sp>
    <dsp:sp modelId="{B93624CB-955D-47F5-989C-5C090C288C26}">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69F407-5D38-4A82-8B15-6C25079CC91D}">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CCA1E2-324A-46AB-B90A-59B8AE381470}">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Engineer new features</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6T14:42:01.987"/>
    </inkml:context>
    <inkml:brush xml:id="br0">
      <inkml:brushProperty name="width" value="0.1" units="cm"/>
      <inkml:brushProperty name="height" value="0.1" units="cm"/>
      <inkml:brushProperty name="color" value="#E71224"/>
    </inkml:brush>
  </inkml:definitions>
  <inkml:trace contextRef="#ctx0" brushRef="#br0">15347 12581 16383 0 0,'0'-13'0'0'0,"0"-13"0"0"0,0-11 0 0 0,0-7 0 0 0,0-6 0 0 0,0 3 0 0 0,0-1 0 0 0,0 4 0 0 0,0 1 0 0 0,0 3 0 0 0,0 5 0 0 0,0 3 0 0 0,0 3 0 0 0,0 2 0 0 0,0 2 0 0 0,0 0 0 0 0,0 0 0 0 0,0 0 0 0 0,-4 5 0 0 0,-2 0 0 0 0,0 1 0 0 0,2-2 0 0 0,-4 3 0 0 0,1 0 0 0 0,0-1 0 0 0,2-2 0 0 0,2-1 0 0 0,-3-2 0 0 0,-1-1 0 0 0,2 0 0 0 0,1-1 0 0 0,-4-4 0 0 0,1-1 0 0 0,1-1 0 0 0,-3 2 0 0 0,-4 1 0 0 0,0 2 0 0 0,2 0 0 0 0,-1 1 0 0 0,1 1 0 0 0,3 0 0 0 0,-2 4 0 0 0,1 1 0 0 0,-2 5 0 0 0,0 0 0 0 0,2-2 0 0 0,-1-2 0 0 0,-4-3 0 0 0,-3-1 0 0 0,0-1 0 0 0,0-1 0 0 0,2-1 0 0 0,0 4 0 0 0,1 2 0 0 0,5 0 0 0 0,-2 3 0 0 0,2 0 0 0 0,-3 3 0 0 0,2 0 0 0 0,-3-3 0 0 0,1-2 0 0 0,-1 2 0 0 0,1-1 0 0 0,-1 4 0 0 0,0-2 0 0 0,0 4 0 0 0,1-2 0 0 0,2-3 0 0 0,0 3 0 0 0,-4-2 0 0 0,1-2 0 0 0,-2 2 0 0 0,2-1 0 0 0,-1 3 0 0 0,1-1 0 0 0,-1 3 0 0 0,2-2 0 0 0,-2-2 0 0 0,-2 1 0 0 0,-3-1 0 0 0,-3-2 0 0 0,3-2 0 0 0,0 1 0 0 0,-2 1 0 0 0,0-1 0 0 0,-2 2 0 0 0,3 0 0 0 0,1 3 0 0 0,-1 3 0 0 0,3 0 0 0 0,0 2 0 0 0,-1-3 0 0 0,-2-2 0 0 0,-2 0 0 0 0,-2-2 0 0 0,-1 2 0 0 0,0 0 0 0 0,-1 1 0 0 0,0-1 0 0 0,1 2 0 0 0,-1-2 0 0 0,0 2 0 0 0,-4-1 0 0 0,-1-3 0 0 0,-5 1 0 0 0,1-1 0 0 0,0 2 0 0 0,4 4 0 0 0,1-2 0 0 0,2 3 0 0 0,1-3 0 0 0,2 1 0 0 0,-1-2 0 0 0,-3-2 0 0 0,-2 0 0 0 0,1 3 0 0 0,0 0 0 0 0,2 1 0 0 0,0-2 0 0 0,2 2 0 0 0,0-2 0 0 0,0 2 0 0 0,1 2 0 0 0,-5-2 0 0 0,-1 2 0 0 0,0 1 0 0 0,2-1 0 0 0,0 0 0 0 0,2 2 0 0 0,0-2 0 0 0,1 0 0 0 0,1 2 0 0 0,-1 2 0 0 0,1-2 0 0 0,0-1 0 0 0,-1 2 0 0 0,1 2 0 0 0,0 1 0 0 0,-1-3 0 0 0,1-1 0 0 0,-1 2 0 0 0,1 1 0 0 0,-1 1 0 0 0,1 1 0 0 0,-1 1 0 0 0,1 1 0 0 0,-1 0 0 0 0,1 1 0 0 0,-1-1 0 0 0,1 0 0 0 0,-1 0 0 0 0,1 0 0 0 0,-1 0 0 0 0,1 0 0 0 0,-1 0 0 0 0,1 0 0 0 0,-1 0 0 0 0,1 0 0 0 0,-1 0 0 0 0,1 0 0 0 0,-1 0 0 0 0,1 0 0 0 0,8 0 0 0 0,7 5 0 0 0,10 1 0 0 0,5 3 0 0 0,6 2 0 0 0,5 2 0 0 0,4-1 0 0 0,-1 2 0 0 0,1-2 0 0 0,1-2 0 0 0,-3 1 0 0 0,-1-1 0 0 0,2-3 0 0 0,-2 3 0 0 0,-1-2 0 0 0,-2 4 0 0 0,1-2 0 0 0,-3-6 0 0 0,-7-3 0 0 0,-9-3 0 0 0,-4-5 0 0 0,-5-1 0 0 0,0-4 0 0 0,2-4 0 0 0,-1 1 0 0 0,-3 2 0 0 0,0 0 0 0 0,0-2 0 0 0,-3-4 0 0 0,-2 2 0 0 0,1 0 0 0 0,1 2 0 0 0,3 0 0 0 0,-1 2 0 0 0,3-1 0 0 0,4-3 0 0 0,7-2 0 0 0,9-2 0 0 0,3-3 0 0 0,4 4 0 0 0,4 0 0 0 0,-1-1 0 0 0,1 4 0 0 0,1 4 0 0 0,3 5 0 0 0,-3-1 0 0 0,-1 1 0 0 0,2 2 0 0 0,-3-2 0 0 0,0 0 0 0 0,1 1 0 0 0,2 3 0 0 0,3 1 0 0 0,-4-3 0 0 0,0-1 0 0 0,1 2 0 0 0,1 0 0 0 0,-2 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6T14:42:01.988"/>
    </inkml:context>
    <inkml:brush xml:id="br0">
      <inkml:brushProperty name="width" value="0.1" units="cm"/>
      <inkml:brushProperty name="height" value="0.1" units="cm"/>
      <inkml:brushProperty name="color" value="#E71224"/>
    </inkml:brush>
  </inkml:definitions>
  <inkml:trace contextRef="#ctx0" brushRef="#br0">21467 3413 16383 0 0,'-4'0'0'0'0,"-6"4"0"0"0,-6 2 0 0 0,-4 4 0 0 0,-3 0 0 0 0,-2 3 0 0 0,-1-1 0 0 0,3 2 0 0 0,3-1 0 0 0,-1 1 0 0 0,-1-2 0 0 0,-1-2 0 0 0,4 1 0 0 0,0 2 0 0 0,-1 1 0 0 0,4 0 0 0 0,-1 0 0 0 0,-1 0 0 0 0,2 3 0 0 0,-1-2 0 0 0,4 1 0 0 0,2 3 0 0 0,0 1 0 0 0,2 3 0 0 0,-3-4 0 0 0,2 1 0 0 0,2 0 0 0 0,2 1 0 0 0,2 2 0 0 0,3 1 0 0 0,0 1 0 0 0,1 0 0 0 0,1 1 0 0 0,-1-1 0 0 0,1 1 0 0 0,-1 0 0 0 0,0-1 0 0 0,0 1 0 0 0,0 0 0 0 0,0-1 0 0 0,0 1 0 0 0,0-1 0 0 0,0 1 0 0 0,0-1 0 0 0,0 1 0 0 0,0-1 0 0 0,0 1 0 0 0,0-1 0 0 0,0 1 0 0 0,0-1 0 0 0,0 1 0 0 0,0-1 0 0 0,5 1 0 0 0,0-1 0 0 0,1 1 0 0 0,-2-1 0 0 0,-1 1 0 0 0,4-1 0 0 0,0 1 0 0 0,-2-1 0 0 0,4-4 0 0 0,0-1 0 0 0,-2 0 0 0 0,3-3 0 0 0,-1-1 0 0 0,-2 2 0 0 0,-2 3 0 0 0,-1 0 0 0 0,2 3 0 0 0,0 1 0 0 0,4 0 0 0 0,4 1 0 0 0,0 0 0 0 0,2-1 0 0 0,-2 1 0 0 0,1-4 0 0 0,-2-2 0 0 0,2 0 0 0 0,1 1 0 0 0,-1 1 0 0 0,-3 2 0 0 0,0-4 0 0 0,-1-1 0 0 0,1-3 0 0 0,-1-1 0 0 0,2 2 0 0 0,3-2 0 0 0,-1 1 0 0 0,1 2 0 0 0,2-2 0 0 0,-2 0 0 0 0,-3 2 0 0 0,-1-2 0 0 0,-1 1 0 0 0,2-3 0 0 0,-2 1 0 0 0,1-3 0 0 0,0 2 0 0 0,1-2 0 0 0,-1 1 0 0 0,1 3 0 0 0,4-1 0 0 0,-2 1 0 0 0,-4 2 0 0 0,2-2 0 0 0,-2 1 0 0 0,1-3 0 0 0,3-3 0 0 0,0 0 0 0 0,-4 3 0 0 0,1-1 0 0 0,-1 2 0 0 0,1-2 0 0 0,-1 1 0 0 0,2-2 0 0 0,-1 2 0 0 0,1-2 0 0 0,-1 2 0 0 0,-2 2 0 0 0,0-1 0 0 0,0 1 0 0 0,1-2 0 0 0,0 1 0 0 0,2-3 0 0 0,3-2 0 0 0,-1-8 0 0 0,-3-9 0 0 0,-4-7 0 0 0,-3-5 0 0 0,-3-5 0 0 0,-1-2 0 0 0,-1 0 0 0 0,0-2 0 0 0,-1 1 0 0 0,1 1 0 0 0,-1-1 0 0 0,1 1 0 0 0,-1 1 0 0 0,1-1 0 0 0,0 0 0 0 0,-4 5 0 0 0,-2 2 0 0 0,1-1 0 0 0,0 7 0 0 0,-2 11 0 0 0,-1 10 0 0 0,2 8 0 0 0,1 5 0 0 0,2 4 0 0 0,1 1 0 0 0,1 2 0 0 0,-4-1 0 0 0,0 0 0 0 0,0 0 0 0 0,1 0 0 0 0,1-2 0 0 0,1 1 0 0 0,1 0 0 0 0,1-1 0 0 0,-5-4 0 0 0,-4-5 0 0 0,-2-11 0 0 0,-4-5 0 0 0,-2-4 0 0 0,1-4 0 0 0,-1-2 0 0 0,-3-2 0 0 0,-1-5 0 0 0,-2 1 0 0 0,-1-1 0 0 0,-1 3 0 0 0,4-2 0 0 0,1 3 0 0 0,-1 3 0 0 0,4 0 0 0 0,0 0 0 0 0,-1 3 0 0 0,-2 2 0 0 0,-2 2 0 0 0,-1-2 0 0 0,-2-1 0 0 0,0 0 0 0 0,-1 2 0 0 0,0 2 0 0 0,0 0 0 0 0,5 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6T05:58:27.801"/>
    </inkml:context>
    <inkml:brush xml:id="br0">
      <inkml:brushProperty name="width" value="0.1" units="cm"/>
      <inkml:brushProperty name="height" value="0.1" units="cm"/>
      <inkml:brushProperty name="color" value="#E71224"/>
    </inkml:brush>
  </inkml:definitions>
  <inkml:trace contextRef="#ctx0" brushRef="#br0">22257 6630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12DA8-9F92-4E81-9518-697E7DE649F2}" type="datetimeFigureOut">
              <a:t>6/24/23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7A409-4A94-4416-98FC-85DE69A7F36A}" type="slidenum">
              <a:t>‹#›</a:t>
            </a:fld>
            <a:endParaRPr lang="en-US"/>
          </a:p>
        </p:txBody>
      </p:sp>
    </p:spTree>
    <p:extLst>
      <p:ext uri="{BB962C8B-B14F-4D97-AF65-F5344CB8AC3E}">
        <p14:creationId xmlns:p14="http://schemas.microsoft.com/office/powerpoint/2010/main" val="188710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7A409-4A94-4416-98FC-85DE69A7F36A}" type="slidenum">
              <a:rPr lang="en-CA" smtClean="0"/>
              <a:t>18</a:t>
            </a:fld>
            <a:endParaRPr lang="en-CA"/>
          </a:p>
        </p:txBody>
      </p:sp>
    </p:spTree>
    <p:extLst>
      <p:ext uri="{BB962C8B-B14F-4D97-AF65-F5344CB8AC3E}">
        <p14:creationId xmlns:p14="http://schemas.microsoft.com/office/powerpoint/2010/main" val="1153156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Stakeholders</a:t>
            </a:r>
            <a:r>
              <a:rPr lang="en-US"/>
              <a:t>: triage nurses, medical professionals, and government entities.</a:t>
            </a:r>
          </a:p>
          <a:p>
            <a:pPr marL="285750" indent="-285750">
              <a:lnSpc>
                <a:spcPct val="90000"/>
              </a:lnSpc>
              <a:spcBef>
                <a:spcPts val="1000"/>
              </a:spcBef>
              <a:buFont typeface="Arial"/>
              <a:buChar char="•"/>
            </a:pPr>
            <a:r>
              <a:rPr lang="en-US" b="1"/>
              <a:t>Reduction in workload</a:t>
            </a:r>
            <a:r>
              <a:rPr lang="en-US"/>
              <a:t> on medical personnel</a:t>
            </a:r>
            <a:endParaRPr lang="en-US">
              <a:ea typeface="Calibri"/>
              <a:cs typeface="Calibri"/>
            </a:endParaRPr>
          </a:p>
          <a:p>
            <a:pPr marL="285750" indent="-285750">
              <a:lnSpc>
                <a:spcPct val="90000"/>
              </a:lnSpc>
              <a:spcBef>
                <a:spcPts val="1000"/>
              </a:spcBef>
              <a:buFont typeface="Arial"/>
              <a:buChar char="•"/>
            </a:pPr>
            <a:r>
              <a:rPr lang="en-US"/>
              <a:t>Governments benefitting </a:t>
            </a:r>
            <a:r>
              <a:rPr lang="en-US" b="1"/>
              <a:t>financially</a:t>
            </a:r>
            <a:r>
              <a:rPr lang="en-US"/>
              <a:t> </a:t>
            </a:r>
            <a:endParaRPr lang="en-US">
              <a:ea typeface="Calibri"/>
              <a:cs typeface="Calibri"/>
            </a:endParaRPr>
          </a:p>
          <a:p>
            <a:pPr marL="285750" indent="-285750">
              <a:lnSpc>
                <a:spcPct val="90000"/>
              </a:lnSpc>
              <a:spcBef>
                <a:spcPts val="1000"/>
              </a:spcBef>
              <a:buFont typeface="Arial"/>
              <a:buChar char="•"/>
            </a:pPr>
            <a:r>
              <a:rPr lang="en-US" b="1"/>
              <a:t>Reduced burden</a:t>
            </a:r>
            <a:r>
              <a:rPr lang="en-US"/>
              <a:t> on </a:t>
            </a:r>
            <a:r>
              <a:rPr lang="en-US" b="1"/>
              <a:t>medical system </a:t>
            </a:r>
            <a:r>
              <a:rPr lang="en-US"/>
              <a:t>and </a:t>
            </a:r>
            <a:r>
              <a:rPr lang="en-US" b="1"/>
              <a:t>cost savings</a:t>
            </a:r>
            <a:r>
              <a:rPr lang="en-US"/>
              <a:t>, benefiting all stakeholders involved.</a:t>
            </a:r>
          </a:p>
        </p:txBody>
      </p:sp>
      <p:sp>
        <p:nvSpPr>
          <p:cNvPr id="4" name="Slide Number Placeholder 3"/>
          <p:cNvSpPr>
            <a:spLocks noGrp="1"/>
          </p:cNvSpPr>
          <p:nvPr>
            <p:ph type="sldNum" sz="quarter" idx="5"/>
          </p:nvPr>
        </p:nvSpPr>
        <p:spPr/>
        <p:txBody>
          <a:bodyPr/>
          <a:lstStyle/>
          <a:p>
            <a:fld id="{7677A409-4A94-4416-98FC-85DE69A7F36A}" type="slidenum">
              <a:rPr lang="en-US"/>
              <a:t>29</a:t>
            </a:fld>
            <a:endParaRPr lang="en-US"/>
          </a:p>
        </p:txBody>
      </p:sp>
    </p:spTree>
    <p:extLst>
      <p:ext uri="{BB962C8B-B14F-4D97-AF65-F5344CB8AC3E}">
        <p14:creationId xmlns:p14="http://schemas.microsoft.com/office/powerpoint/2010/main" val="1452181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7A409-4A94-4416-98FC-85DE69A7F36A}" type="slidenum">
              <a:rPr lang="en-CA" smtClean="0"/>
              <a:t>30</a:t>
            </a:fld>
            <a:endParaRPr lang="en-CA"/>
          </a:p>
        </p:txBody>
      </p:sp>
    </p:spTree>
    <p:extLst>
      <p:ext uri="{BB962C8B-B14F-4D97-AF65-F5344CB8AC3E}">
        <p14:creationId xmlns:p14="http://schemas.microsoft.com/office/powerpoint/2010/main" val="277056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7A409-4A94-4416-98FC-85DE69A7F36A}" type="slidenum">
              <a:rPr lang="en-CA" smtClean="0"/>
              <a:t>33</a:t>
            </a:fld>
            <a:endParaRPr lang="en-CA"/>
          </a:p>
        </p:txBody>
      </p:sp>
    </p:spTree>
    <p:extLst>
      <p:ext uri="{BB962C8B-B14F-4D97-AF65-F5344CB8AC3E}">
        <p14:creationId xmlns:p14="http://schemas.microsoft.com/office/powerpoint/2010/main" val="3343665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a:solidFill>
                  <a:srgbClr val="D1D5DB"/>
                </a:solidFill>
                <a:effectLst/>
                <a:latin typeface="Söhne"/>
              </a:rPr>
              <a:t>A SHAP (</a:t>
            </a:r>
            <a:r>
              <a:rPr lang="en-CA" b="0" i="0" err="1">
                <a:solidFill>
                  <a:srgbClr val="D1D5DB"/>
                </a:solidFill>
                <a:effectLst/>
                <a:latin typeface="Söhne"/>
              </a:rPr>
              <a:t>SHapley</a:t>
            </a:r>
            <a:r>
              <a:rPr lang="en-CA" b="0" i="0">
                <a:solidFill>
                  <a:srgbClr val="D1D5DB"/>
                </a:solidFill>
                <a:effectLst/>
                <a:latin typeface="Söhne"/>
              </a:rPr>
              <a:t> Additive </a:t>
            </a:r>
            <a:r>
              <a:rPr lang="en-CA" b="0" i="0" err="1">
                <a:solidFill>
                  <a:srgbClr val="D1D5DB"/>
                </a:solidFill>
                <a:effectLst/>
                <a:latin typeface="Söhne"/>
              </a:rPr>
              <a:t>exPlanations</a:t>
            </a:r>
            <a:r>
              <a:rPr lang="en-CA" b="0" i="0">
                <a:solidFill>
                  <a:srgbClr val="D1D5DB"/>
                </a:solidFill>
                <a:effectLst/>
                <a:latin typeface="Söhne"/>
              </a:rPr>
              <a:t>) force plot is a visual representation of the feature importance generated by SHAP values. SHAP values are a unified framework for explaining the output of any machine learning model. They assign importance values to each feature in a prediction, indicating how much each feature contributes to the final prediction.</a:t>
            </a:r>
          </a:p>
          <a:p>
            <a:pPr algn="l"/>
            <a:r>
              <a:rPr lang="en-CA" b="0" i="0">
                <a:solidFill>
                  <a:srgbClr val="D1D5DB"/>
                </a:solidFill>
                <a:effectLst/>
                <a:latin typeface="Söhne"/>
              </a:rPr>
              <a:t>A SHAP force plot specifically shows the impact of each feature on individual predictions. It displays the feature contributions for each instance in a dataset, allowing for a granular understanding of how different features contribute to the model's predictions for each specific data point. The plot is often presented as a horizontal bar chart, where the features are listed on the y-axis, and the corresponding SHAP values are shown as horizontal bars on the x-axis.</a:t>
            </a:r>
          </a:p>
          <a:p>
            <a:pPr algn="l"/>
            <a:r>
              <a:rPr lang="en-CA" b="0" i="0">
                <a:solidFill>
                  <a:srgbClr val="D1D5DB"/>
                </a:solidFill>
                <a:effectLst/>
                <a:latin typeface="Söhne"/>
              </a:rPr>
              <a:t>The main uses of SHAP force plots include:</a:t>
            </a:r>
          </a:p>
          <a:p>
            <a:pPr algn="l">
              <a:buFont typeface="+mj-lt"/>
              <a:buAutoNum type="arabicPeriod"/>
            </a:pPr>
            <a:r>
              <a:rPr lang="en-CA" b="1" i="0">
                <a:solidFill>
                  <a:srgbClr val="D1D5DB"/>
                </a:solidFill>
                <a:effectLst/>
                <a:latin typeface="Söhne"/>
              </a:rPr>
              <a:t>Interpretability:</a:t>
            </a:r>
            <a:r>
              <a:rPr lang="en-CA" b="0" i="0">
                <a:solidFill>
                  <a:srgbClr val="D1D5DB"/>
                </a:solidFill>
                <a:effectLst/>
                <a:latin typeface="Söhne"/>
              </a:rPr>
              <a:t> SHAP force plots provide a transparent and interpretable way to understand the factors influencing individual predictions made by a machine learning model. They help users, such as data scientists or domain experts, grasp the importance and directionality of features in a prediction.</a:t>
            </a:r>
          </a:p>
          <a:p>
            <a:pPr algn="l">
              <a:buFont typeface="+mj-lt"/>
              <a:buAutoNum type="arabicPeriod"/>
            </a:pPr>
            <a:r>
              <a:rPr lang="en-CA" b="1" i="0">
                <a:solidFill>
                  <a:srgbClr val="D1D5DB"/>
                </a:solidFill>
                <a:effectLst/>
                <a:latin typeface="Söhne"/>
              </a:rPr>
              <a:t>Model Debugging:</a:t>
            </a:r>
            <a:r>
              <a:rPr lang="en-CA" b="0" i="0">
                <a:solidFill>
                  <a:srgbClr val="D1D5DB"/>
                </a:solidFill>
                <a:effectLst/>
                <a:latin typeface="Söhne"/>
              </a:rPr>
              <a:t> By examining the SHAP force plots, practitioners can identify whether the model's predictions align with their expectations and domain knowledge. If a feature's contribution seems counterintuitive or unexpected, it may indicate a potential issue or bias in the model.</a:t>
            </a:r>
          </a:p>
          <a:p>
            <a:pPr algn="l">
              <a:buFont typeface="+mj-lt"/>
              <a:buAutoNum type="arabicPeriod"/>
            </a:pPr>
            <a:r>
              <a:rPr lang="en-CA" b="1" i="0">
                <a:solidFill>
                  <a:srgbClr val="D1D5DB"/>
                </a:solidFill>
                <a:effectLst/>
                <a:latin typeface="Söhne"/>
              </a:rPr>
              <a:t>Feature Engineering:</a:t>
            </a:r>
            <a:r>
              <a:rPr lang="en-CA" b="0" i="0">
                <a:solidFill>
                  <a:srgbClr val="D1D5DB"/>
                </a:solidFill>
                <a:effectLst/>
                <a:latin typeface="Söhne"/>
              </a:rPr>
              <a:t> SHAP force plots can aid in feature selection or engineering tasks. If certain features consistently have high or low contributions, it may suggest the need to modify or remove those features. Additionally, the plots can inspire ideas for creating new features that might enhance the model's predictive performance.</a:t>
            </a:r>
          </a:p>
          <a:p>
            <a:pPr algn="l"/>
            <a:r>
              <a:rPr lang="en-CA" b="0" i="0">
                <a:solidFill>
                  <a:srgbClr val="D1D5DB"/>
                </a:solidFill>
                <a:effectLst/>
                <a:latin typeface="Söhne"/>
              </a:rPr>
              <a:t>Overall, SHAP force plots provide a valuable tool for model interpretation and understanding the factors behind individual predictions, thereby facilitating model debugging, feature engineering, and improved trust in machine learning systems.</a:t>
            </a:r>
          </a:p>
          <a:p>
            <a:endParaRPr lang="en-US"/>
          </a:p>
        </p:txBody>
      </p:sp>
      <p:sp>
        <p:nvSpPr>
          <p:cNvPr id="4" name="Slide Number Placeholder 3"/>
          <p:cNvSpPr>
            <a:spLocks noGrp="1"/>
          </p:cNvSpPr>
          <p:nvPr>
            <p:ph type="sldNum" sz="quarter" idx="5"/>
          </p:nvPr>
        </p:nvSpPr>
        <p:spPr/>
        <p:txBody>
          <a:bodyPr/>
          <a:lstStyle/>
          <a:p>
            <a:fld id="{7677A409-4A94-4416-98FC-85DE69A7F36A}" type="slidenum">
              <a:rPr lang="en-CA" smtClean="0"/>
              <a:t>35</a:t>
            </a:fld>
            <a:endParaRPr lang="en-CA"/>
          </a:p>
        </p:txBody>
      </p:sp>
    </p:spTree>
    <p:extLst>
      <p:ext uri="{BB962C8B-B14F-4D97-AF65-F5344CB8AC3E}">
        <p14:creationId xmlns:p14="http://schemas.microsoft.com/office/powerpoint/2010/main" val="94889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7A409-4A94-4416-98FC-85DE69A7F36A}" type="slidenum">
              <a:rPr lang="en-CA" smtClean="0"/>
              <a:t>36</a:t>
            </a:fld>
            <a:endParaRPr lang="en-CA"/>
          </a:p>
        </p:txBody>
      </p:sp>
    </p:spTree>
    <p:extLst>
      <p:ext uri="{BB962C8B-B14F-4D97-AF65-F5344CB8AC3E}">
        <p14:creationId xmlns:p14="http://schemas.microsoft.com/office/powerpoint/2010/main" val="3816984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 with a car accident, could that be related with the head injury?</a:t>
            </a:r>
          </a:p>
          <a:p>
            <a:r>
              <a:rPr lang="en-US"/>
              <a:t>What is the order of </a:t>
            </a:r>
            <a:r>
              <a:rPr lang="en-US" err="1"/>
              <a:t>msp_dx</a:t>
            </a:r>
            <a:r>
              <a:rPr lang="en-US"/>
              <a:t>, right to left or left to right.</a:t>
            </a:r>
          </a:p>
        </p:txBody>
      </p:sp>
      <p:sp>
        <p:nvSpPr>
          <p:cNvPr id="4" name="Slide Number Placeholder 3"/>
          <p:cNvSpPr>
            <a:spLocks noGrp="1"/>
          </p:cNvSpPr>
          <p:nvPr>
            <p:ph type="sldNum" sz="quarter" idx="5"/>
          </p:nvPr>
        </p:nvSpPr>
        <p:spPr/>
        <p:txBody>
          <a:bodyPr/>
          <a:lstStyle/>
          <a:p>
            <a:fld id="{C97A0A87-9192-3C47-BA68-CD2A87D06C5F}" type="slidenum">
              <a:rPr lang="en-US" smtClean="0"/>
              <a:t>44</a:t>
            </a:fld>
            <a:endParaRPr lang="en-US"/>
          </a:p>
        </p:txBody>
      </p:sp>
    </p:spTree>
    <p:extLst>
      <p:ext uri="{BB962C8B-B14F-4D97-AF65-F5344CB8AC3E}">
        <p14:creationId xmlns:p14="http://schemas.microsoft.com/office/powerpoint/2010/main" val="75055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Looks like steroid cream on googling, its sort of weird for a baby, and does not make sense to me.</a:t>
            </a:r>
          </a:p>
          <a:p>
            <a:r>
              <a:rPr lang="en-US"/>
              <a:t>Padding?</a:t>
            </a:r>
          </a:p>
          <a:p>
            <a:r>
              <a:rPr lang="en-US"/>
              <a:t>Why no output in a DIN</a:t>
            </a:r>
          </a:p>
        </p:txBody>
      </p:sp>
      <p:sp>
        <p:nvSpPr>
          <p:cNvPr id="4" name="Slide Number Placeholder 3"/>
          <p:cNvSpPr>
            <a:spLocks noGrp="1"/>
          </p:cNvSpPr>
          <p:nvPr>
            <p:ph type="sldNum" sz="quarter" idx="5"/>
          </p:nvPr>
        </p:nvSpPr>
        <p:spPr/>
        <p:txBody>
          <a:bodyPr/>
          <a:lstStyle/>
          <a:p>
            <a:fld id="{C97A0A87-9192-3C47-BA68-CD2A87D06C5F}" type="slidenum">
              <a:rPr lang="en-US" smtClean="0"/>
              <a:t>45</a:t>
            </a:fld>
            <a:endParaRPr lang="en-US"/>
          </a:p>
        </p:txBody>
      </p:sp>
    </p:spTree>
    <p:extLst>
      <p:ext uri="{BB962C8B-B14F-4D97-AF65-F5344CB8AC3E}">
        <p14:creationId xmlns:p14="http://schemas.microsoft.com/office/powerpoint/2010/main" val="447788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382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5401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33394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9223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34622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81880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759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13492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0537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1889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9323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19563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customXml" Target="../ink/ink2.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microsoft.com/office/2018/10/relationships/comments" Target="../comments/modernComment_128_958EA07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intelicode.com/" TargetMode="Externa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s://www.healthlinkbc.ca/more/contact-us/8-1-1" TargetMode="External"/><Relationship Id="rId5" Type="http://schemas.openxmlformats.org/officeDocument/2006/relationships/image" Target="../media/image3.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16.jpe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picture containing text, person, hand&#10;&#10;Description automatically generated">
            <a:extLst>
              <a:ext uri="{FF2B5EF4-FFF2-40B4-BE49-F238E27FC236}">
                <a16:creationId xmlns:a16="http://schemas.microsoft.com/office/drawing/2014/main" id="{D4FCE6DF-B558-BB91-0FAE-41C38D9BD398}"/>
              </a:ext>
            </a:extLst>
          </p:cNvPr>
          <p:cNvPicPr>
            <a:picLocks noChangeAspect="1"/>
          </p:cNvPicPr>
          <p:nvPr/>
        </p:nvPicPr>
        <p:blipFill rotWithShape="1">
          <a:blip r:embed="rId2"/>
          <a:srcRect t="3121" b="7103"/>
          <a:stretch/>
        </p:blipFill>
        <p:spPr>
          <a:xfrm>
            <a:off x="3849376" y="5194"/>
            <a:ext cx="8342622"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9E0E0F-C6C9-CDFD-D284-6235DCF4ACFB}"/>
              </a:ext>
            </a:extLst>
          </p:cNvPr>
          <p:cNvSpPr>
            <a:spLocks noGrp="1"/>
          </p:cNvSpPr>
          <p:nvPr>
            <p:ph idx="1"/>
          </p:nvPr>
        </p:nvSpPr>
        <p:spPr>
          <a:xfrm>
            <a:off x="6320" y="1930993"/>
            <a:ext cx="4929146" cy="3742762"/>
          </a:xfrm>
        </p:spPr>
        <p:txBody>
          <a:bodyPr vert="horz" lIns="91440" tIns="45720" rIns="91440" bIns="45720" rtlCol="0" anchor="t">
            <a:normAutofit/>
          </a:bodyPr>
          <a:lstStyle/>
          <a:p>
            <a:pPr marL="0" indent="0">
              <a:buNone/>
            </a:pPr>
            <a:r>
              <a:rPr lang="en-US" sz="2400" b="1">
                <a:latin typeface="Arial"/>
                <a:cs typeface="Arial"/>
              </a:rPr>
              <a:t>Predictive analytics to support HLBC 8-1-1 and </a:t>
            </a:r>
            <a:r>
              <a:rPr lang="en-US" sz="2400" b="1" err="1">
                <a:latin typeface="Arial"/>
                <a:cs typeface="Arial"/>
              </a:rPr>
              <a:t>HEiDi</a:t>
            </a:r>
            <a:r>
              <a:rPr lang="en-US" sz="2400" b="1">
                <a:latin typeface="Arial"/>
                <a:cs typeface="Arial"/>
              </a:rPr>
              <a:t> triage</a:t>
            </a:r>
          </a:p>
          <a:p>
            <a:pPr marL="0" indent="0">
              <a:buNone/>
            </a:pPr>
            <a:endParaRPr lang="en-US" sz="2000" b="1">
              <a:latin typeface="Arial"/>
              <a:cs typeface="Arial"/>
            </a:endParaRPr>
          </a:p>
          <a:p>
            <a:pPr marL="0" indent="0">
              <a:buNone/>
            </a:pPr>
            <a:r>
              <a:rPr lang="en-US" sz="2000" err="1">
                <a:latin typeface="Arial"/>
                <a:cs typeface="Arial"/>
              </a:rPr>
              <a:t>Waiel</a:t>
            </a:r>
            <a:r>
              <a:rPr lang="en-US" sz="2000">
                <a:latin typeface="Arial"/>
                <a:cs typeface="Arial"/>
              </a:rPr>
              <a:t> </a:t>
            </a:r>
            <a:r>
              <a:rPr lang="en-US" sz="2000" err="1">
                <a:latin typeface="Arial"/>
                <a:cs typeface="Arial"/>
              </a:rPr>
              <a:t>Tinwala</a:t>
            </a:r>
            <a:r>
              <a:rPr lang="en-US" sz="2000">
                <a:latin typeface="Arial"/>
                <a:cs typeface="Arial"/>
              </a:rPr>
              <a:t>, Tanmay </a:t>
            </a:r>
            <a:r>
              <a:rPr lang="en-US" sz="2000" err="1">
                <a:latin typeface="Arial"/>
                <a:cs typeface="Arial"/>
              </a:rPr>
              <a:t>Agawal</a:t>
            </a:r>
            <a:r>
              <a:rPr lang="en-US" sz="2000">
                <a:latin typeface="Arial"/>
                <a:cs typeface="Arial"/>
              </a:rPr>
              <a:t>, Flora Ouedraogo and Stepan </a:t>
            </a:r>
            <a:r>
              <a:rPr lang="en-US" sz="2000" err="1">
                <a:latin typeface="Arial"/>
                <a:cs typeface="Arial"/>
              </a:rPr>
              <a:t>Zaiatc</a:t>
            </a:r>
            <a:endParaRPr lang="en-US" sz="2000">
              <a:latin typeface="Arial"/>
              <a:cs typeface="Arial"/>
            </a:endParaRPr>
          </a:p>
          <a:p>
            <a:pPr marL="0" indent="0">
              <a:buNone/>
            </a:pPr>
            <a:endParaRPr lang="en-US" sz="2000">
              <a:latin typeface="Arial"/>
              <a:cs typeface="Arial"/>
            </a:endParaRPr>
          </a:p>
          <a:p>
            <a:pPr marL="0" indent="0">
              <a:buNone/>
            </a:pPr>
            <a:r>
              <a:rPr lang="en-US" sz="2000">
                <a:latin typeface="Arial"/>
                <a:cs typeface="Arial"/>
              </a:rPr>
              <a:t>Mentor: Daniel Chen</a:t>
            </a:r>
          </a:p>
        </p:txBody>
      </p:sp>
      <p:pic>
        <p:nvPicPr>
          <p:cNvPr id="4" name="Picture 4" descr="Text&#10;&#10;Description automatically generated">
            <a:extLst>
              <a:ext uri="{FF2B5EF4-FFF2-40B4-BE49-F238E27FC236}">
                <a16:creationId xmlns:a16="http://schemas.microsoft.com/office/drawing/2014/main" id="{CC47D723-7E63-AADA-B1B8-7B610379B79C}"/>
              </a:ext>
            </a:extLst>
          </p:cNvPr>
          <p:cNvPicPr>
            <a:picLocks noChangeAspect="1"/>
          </p:cNvPicPr>
          <p:nvPr/>
        </p:nvPicPr>
        <p:blipFill>
          <a:blip r:embed="rId3"/>
          <a:stretch>
            <a:fillRect/>
          </a:stretch>
        </p:blipFill>
        <p:spPr>
          <a:xfrm>
            <a:off x="592377" y="5002099"/>
            <a:ext cx="2743200" cy="1341690"/>
          </a:xfrm>
          <a:prstGeom prst="rect">
            <a:avLst/>
          </a:prstGeom>
        </p:spPr>
      </p:pic>
    </p:spTree>
    <p:extLst>
      <p:ext uri="{BB962C8B-B14F-4D97-AF65-F5344CB8AC3E}">
        <p14:creationId xmlns:p14="http://schemas.microsoft.com/office/powerpoint/2010/main" val="299238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86FD-2849-C24C-9450-ACA8D5BD7BCF}"/>
              </a:ext>
            </a:extLst>
          </p:cNvPr>
          <p:cNvSpPr>
            <a:spLocks noGrp="1"/>
          </p:cNvSpPr>
          <p:nvPr>
            <p:ph type="title"/>
          </p:nvPr>
        </p:nvSpPr>
        <p:spPr>
          <a:xfrm>
            <a:off x="848320" y="118822"/>
            <a:ext cx="5167185" cy="1680519"/>
          </a:xfrm>
        </p:spPr>
        <p:txBody>
          <a:bodyPr vert="horz" lIns="91440" tIns="45720" rIns="91440" bIns="45720" rtlCol="0" anchor="ctr">
            <a:normAutofit/>
          </a:bodyPr>
          <a:lstStyle/>
          <a:p>
            <a:r>
              <a:rPr lang="en-US" sz="4000"/>
              <a:t>Exploratory Analysis Major Findings</a:t>
            </a:r>
            <a:endParaRPr lang="en-US"/>
          </a:p>
        </p:txBody>
      </p:sp>
      <p:pic>
        <p:nvPicPr>
          <p:cNvPr id="1274" name="Picture 1274" descr="Table&#10;&#10;Description automatically generated">
            <a:extLst>
              <a:ext uri="{FF2B5EF4-FFF2-40B4-BE49-F238E27FC236}">
                <a16:creationId xmlns:a16="http://schemas.microsoft.com/office/drawing/2014/main" id="{9352854A-33C3-A883-DB31-F5683419207F}"/>
              </a:ext>
            </a:extLst>
          </p:cNvPr>
          <p:cNvPicPr>
            <a:picLocks noChangeAspect="1"/>
          </p:cNvPicPr>
          <p:nvPr/>
        </p:nvPicPr>
        <p:blipFill>
          <a:blip r:embed="rId2"/>
          <a:stretch>
            <a:fillRect/>
          </a:stretch>
        </p:blipFill>
        <p:spPr>
          <a:xfrm>
            <a:off x="6187636" y="2240547"/>
            <a:ext cx="5167185" cy="2376905"/>
          </a:xfrm>
          <a:prstGeom prst="rect">
            <a:avLst/>
          </a:prstGeom>
        </p:spPr>
      </p:pic>
      <p:pic>
        <p:nvPicPr>
          <p:cNvPr id="3" name="Picture 2" descr="SFU OLC Experience] Textbook to Reality: My Experience as a Research  Assistant for the UBC Department of Emergency Medicine">
            <a:extLst>
              <a:ext uri="{FF2B5EF4-FFF2-40B4-BE49-F238E27FC236}">
                <a16:creationId xmlns:a16="http://schemas.microsoft.com/office/drawing/2014/main" id="{769F3A1C-6B72-07C9-F7E6-659517A79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6181" y="5019301"/>
            <a:ext cx="3047999" cy="14827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hart, bar chart&#10;&#10;Description automatically generated">
            <a:extLst>
              <a:ext uri="{FF2B5EF4-FFF2-40B4-BE49-F238E27FC236}">
                <a16:creationId xmlns:a16="http://schemas.microsoft.com/office/drawing/2014/main" id="{96E7E792-B2DA-6A31-59F0-87FA03B25868}"/>
              </a:ext>
            </a:extLst>
          </p:cNvPr>
          <p:cNvPicPr>
            <a:picLocks noChangeAspect="1"/>
          </p:cNvPicPr>
          <p:nvPr/>
        </p:nvPicPr>
        <p:blipFill>
          <a:blip r:embed="rId4"/>
          <a:stretch>
            <a:fillRect/>
          </a:stretch>
        </p:blipFill>
        <p:spPr>
          <a:xfrm>
            <a:off x="707551" y="1648734"/>
            <a:ext cx="4621367" cy="4188114"/>
          </a:xfrm>
          <a:prstGeom prst="rect">
            <a:avLst/>
          </a:prstGeom>
        </p:spPr>
      </p:pic>
      <p:sp>
        <p:nvSpPr>
          <p:cNvPr id="5" name="TextBox 4">
            <a:extLst>
              <a:ext uri="{FF2B5EF4-FFF2-40B4-BE49-F238E27FC236}">
                <a16:creationId xmlns:a16="http://schemas.microsoft.com/office/drawing/2014/main" id="{96D39659-5FB8-353E-5B36-8615CD2246D7}"/>
              </a:ext>
            </a:extLst>
          </p:cNvPr>
          <p:cNvSpPr txBox="1"/>
          <p:nvPr/>
        </p:nvSpPr>
        <p:spPr>
          <a:xfrm>
            <a:off x="8173138" y="954795"/>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cs typeface="Calibri"/>
              </a:rPr>
              <a:t>Missing Data!</a:t>
            </a:r>
          </a:p>
        </p:txBody>
      </p:sp>
      <p:sp>
        <p:nvSpPr>
          <p:cNvPr id="6" name="TextBox 5">
            <a:extLst>
              <a:ext uri="{FF2B5EF4-FFF2-40B4-BE49-F238E27FC236}">
                <a16:creationId xmlns:a16="http://schemas.microsoft.com/office/drawing/2014/main" id="{850CCE78-5CD7-589F-92E1-E0FF1AA902F8}"/>
              </a:ext>
            </a:extLst>
          </p:cNvPr>
          <p:cNvSpPr txBox="1"/>
          <p:nvPr/>
        </p:nvSpPr>
        <p:spPr>
          <a:xfrm>
            <a:off x="4170344" y="515038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cs typeface="Calibri"/>
              </a:rPr>
              <a:t>Class Imbalance</a:t>
            </a:r>
            <a:endParaRPr lang="en-US" sz="2400">
              <a:cs typeface="Calibri"/>
            </a:endParaRPr>
          </a:p>
        </p:txBody>
      </p:sp>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E81AC876-CFD8-C244-940A-541D54D94BAD}"/>
                  </a:ext>
                </a:extLst>
              </p14:cNvPr>
              <p14:cNvContentPartPr/>
              <p14:nvPr/>
            </p14:nvContentPartPr>
            <p14:xfrm>
              <a:off x="4095987" y="3874734"/>
              <a:ext cx="1010789" cy="1036952"/>
            </p14:xfrm>
          </p:contentPart>
        </mc:Choice>
        <mc:Fallback>
          <p:pic>
            <p:nvPicPr>
              <p:cNvPr id="7" name="Ink 6">
                <a:extLst>
                  <a:ext uri="{FF2B5EF4-FFF2-40B4-BE49-F238E27FC236}">
                    <a16:creationId xmlns:a16="http://schemas.microsoft.com/office/drawing/2014/main" id="{E81AC876-CFD8-C244-940A-541D54D94BAD}"/>
                  </a:ext>
                </a:extLst>
              </p:cNvPr>
              <p:cNvPicPr/>
              <p:nvPr/>
            </p:nvPicPr>
            <p:blipFill>
              <a:blip r:embed="rId6"/>
              <a:stretch>
                <a:fillRect/>
              </a:stretch>
            </p:blipFill>
            <p:spPr>
              <a:xfrm>
                <a:off x="4077995" y="3856738"/>
                <a:ext cx="1046413" cy="107258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7EFDEA2D-66A9-4497-1FC2-CADC7AC1FE08}"/>
                  </a:ext>
                </a:extLst>
              </p14:cNvPr>
              <p14:cNvContentPartPr/>
              <p14:nvPr/>
            </p14:nvContentPartPr>
            <p14:xfrm>
              <a:off x="7768387" y="1147590"/>
              <a:ext cx="314051" cy="832884"/>
            </p14:xfrm>
          </p:contentPart>
        </mc:Choice>
        <mc:Fallback>
          <p:pic>
            <p:nvPicPr>
              <p:cNvPr id="9" name="Ink 8">
                <a:extLst>
                  <a:ext uri="{FF2B5EF4-FFF2-40B4-BE49-F238E27FC236}">
                    <a16:creationId xmlns:a16="http://schemas.microsoft.com/office/drawing/2014/main" id="{7EFDEA2D-66A9-4497-1FC2-CADC7AC1FE08}"/>
                  </a:ext>
                </a:extLst>
              </p:cNvPr>
              <p:cNvPicPr/>
              <p:nvPr/>
            </p:nvPicPr>
            <p:blipFill>
              <a:blip r:embed="rId8"/>
              <a:stretch>
                <a:fillRect/>
              </a:stretch>
            </p:blipFill>
            <p:spPr>
              <a:xfrm>
                <a:off x="7750400" y="1129601"/>
                <a:ext cx="349665" cy="868502"/>
              </a:xfrm>
              <a:prstGeom prst="rect">
                <a:avLst/>
              </a:prstGeom>
            </p:spPr>
          </p:pic>
        </mc:Fallback>
      </mc:AlternateContent>
    </p:spTree>
    <p:extLst>
      <p:ext uri="{BB962C8B-B14F-4D97-AF65-F5344CB8AC3E}">
        <p14:creationId xmlns:p14="http://schemas.microsoft.com/office/powerpoint/2010/main" val="165946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274"/>
                                        </p:tgtEl>
                                        <p:attrNameLst>
                                          <p:attrName>style.visibility</p:attrName>
                                        </p:attrNameLst>
                                      </p:cBhvr>
                                      <p:to>
                                        <p:strVal val="visible"/>
                                      </p:to>
                                    </p:set>
                                    <p:animEffect transition="in" filter="fade">
                                      <p:cBhvr>
                                        <p:cTn id="24" dur="500"/>
                                        <p:tgtEl>
                                          <p:spTgt spid="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C4C0-5D10-0B22-F1EA-7EBF01ABA724}"/>
              </a:ext>
            </a:extLst>
          </p:cNvPr>
          <p:cNvSpPr>
            <a:spLocks noGrp="1"/>
          </p:cNvSpPr>
          <p:nvPr>
            <p:ph type="title"/>
          </p:nvPr>
        </p:nvSpPr>
        <p:spPr>
          <a:xfrm>
            <a:off x="838200" y="556995"/>
            <a:ext cx="10515600" cy="1133693"/>
          </a:xfrm>
        </p:spPr>
        <p:txBody>
          <a:bodyPr>
            <a:normAutofit/>
          </a:bodyPr>
          <a:lstStyle/>
          <a:p>
            <a:r>
              <a:rPr lang="en-US" sz="5200">
                <a:ea typeface="Calibri Light"/>
                <a:cs typeface="Calibri Light"/>
              </a:rPr>
              <a:t>Data</a:t>
            </a:r>
            <a:endParaRPr lang="en-US" sz="5200"/>
          </a:p>
        </p:txBody>
      </p:sp>
      <p:graphicFrame>
        <p:nvGraphicFramePr>
          <p:cNvPr id="4" name="Diagram 4">
            <a:extLst>
              <a:ext uri="{FF2B5EF4-FFF2-40B4-BE49-F238E27FC236}">
                <a16:creationId xmlns:a16="http://schemas.microsoft.com/office/drawing/2014/main" id="{A2F8DB58-38D7-BB68-B3E8-32A3F4ADDDB0}"/>
              </a:ext>
            </a:extLst>
          </p:cNvPr>
          <p:cNvGraphicFramePr/>
          <p:nvPr>
            <p:extLst>
              <p:ext uri="{D42A27DB-BD31-4B8C-83A1-F6EECF244321}">
                <p14:modId xmlns:p14="http://schemas.microsoft.com/office/powerpoint/2010/main" val="1380070969"/>
              </p:ext>
            </p:extLst>
          </p:nvPr>
        </p:nvGraphicFramePr>
        <p:xfrm>
          <a:off x="838200" y="166831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6855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1880-95B5-0D26-990D-ABF707790542}"/>
              </a:ext>
            </a:extLst>
          </p:cNvPr>
          <p:cNvSpPr>
            <a:spLocks noGrp="1"/>
          </p:cNvSpPr>
          <p:nvPr>
            <p:ph type="title"/>
          </p:nvPr>
        </p:nvSpPr>
        <p:spPr/>
        <p:txBody>
          <a:bodyPr/>
          <a:lstStyle/>
          <a:p>
            <a:r>
              <a:rPr lang="en-US"/>
              <a:t>Preprocessing</a:t>
            </a:r>
          </a:p>
        </p:txBody>
      </p:sp>
      <p:graphicFrame>
        <p:nvGraphicFramePr>
          <p:cNvPr id="4" name="TextBox 80">
            <a:extLst>
              <a:ext uri="{FF2B5EF4-FFF2-40B4-BE49-F238E27FC236}">
                <a16:creationId xmlns:a16="http://schemas.microsoft.com/office/drawing/2014/main" id="{2F1B39A2-708D-E085-8C32-8331CE295AE1}"/>
              </a:ext>
            </a:extLst>
          </p:cNvPr>
          <p:cNvGraphicFramePr/>
          <p:nvPr>
            <p:extLst>
              <p:ext uri="{D42A27DB-BD31-4B8C-83A1-F6EECF244321}">
                <p14:modId xmlns:p14="http://schemas.microsoft.com/office/powerpoint/2010/main" val="498685629"/>
              </p:ext>
            </p:extLst>
          </p:nvPr>
        </p:nvGraphicFramePr>
        <p:xfrm>
          <a:off x="838200" y="1690688"/>
          <a:ext cx="10733685" cy="4513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SFU OLC Experience] Textbook to Reality: My Experience as a Research  Assistant for the UBC Department of Emergency Medicine">
            <a:extLst>
              <a:ext uri="{FF2B5EF4-FFF2-40B4-BE49-F238E27FC236}">
                <a16:creationId xmlns:a16="http://schemas.microsoft.com/office/drawing/2014/main" id="{634D17B7-A6B1-3668-0DAF-AA8FB5F58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9187" y="0"/>
            <a:ext cx="3047999" cy="148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64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286D-F92C-33D4-FE29-E9A10CC372D7}"/>
              </a:ext>
            </a:extLst>
          </p:cNvPr>
          <p:cNvSpPr>
            <a:spLocks noGrp="1"/>
          </p:cNvSpPr>
          <p:nvPr>
            <p:ph type="title"/>
          </p:nvPr>
        </p:nvSpPr>
        <p:spPr/>
        <p:txBody>
          <a:bodyPr/>
          <a:lstStyle/>
          <a:p>
            <a:r>
              <a:rPr lang="en-US"/>
              <a:t>Initial Model</a:t>
            </a:r>
          </a:p>
        </p:txBody>
      </p:sp>
      <p:sp>
        <p:nvSpPr>
          <p:cNvPr id="3" name="Content Placeholder 2">
            <a:extLst>
              <a:ext uri="{FF2B5EF4-FFF2-40B4-BE49-F238E27FC236}">
                <a16:creationId xmlns:a16="http://schemas.microsoft.com/office/drawing/2014/main" id="{74711FC7-CA3B-887B-AE27-649DAFABD999}"/>
              </a:ext>
            </a:extLst>
          </p:cNvPr>
          <p:cNvSpPr>
            <a:spLocks noGrp="1"/>
          </p:cNvSpPr>
          <p:nvPr>
            <p:ph idx="1"/>
          </p:nvPr>
        </p:nvSpPr>
        <p:spPr>
          <a:xfrm>
            <a:off x="838200" y="1643174"/>
            <a:ext cx="10515600" cy="4351338"/>
          </a:xfrm>
        </p:spPr>
        <p:txBody>
          <a:bodyPr vert="horz" lIns="91440" tIns="45720" rIns="91440" bIns="45720" rtlCol="0" anchor="t">
            <a:normAutofit/>
          </a:bodyPr>
          <a:lstStyle/>
          <a:p>
            <a:r>
              <a:rPr lang="en-US">
                <a:ea typeface="Calibri"/>
                <a:cs typeface="Calibri"/>
              </a:rPr>
              <a:t>Based on previous literature review</a:t>
            </a:r>
          </a:p>
          <a:p>
            <a:r>
              <a:rPr lang="en-US">
                <a:ea typeface="Calibri"/>
                <a:cs typeface="Calibri"/>
              </a:rPr>
              <a:t>Linear and tree based models</a:t>
            </a:r>
          </a:p>
          <a:p>
            <a:r>
              <a:rPr lang="en-US">
                <a:ea typeface="Calibri"/>
                <a:cs typeface="Calibri"/>
              </a:rPr>
              <a:t>Precision/recall metrics over accuracy</a:t>
            </a:r>
          </a:p>
        </p:txBody>
      </p:sp>
      <p:pic>
        <p:nvPicPr>
          <p:cNvPr id="4" name="Picture 4" descr="Table&#10;&#10;Description automatically generated">
            <a:extLst>
              <a:ext uri="{FF2B5EF4-FFF2-40B4-BE49-F238E27FC236}">
                <a16:creationId xmlns:a16="http://schemas.microsoft.com/office/drawing/2014/main" id="{2EAD7EC4-2C29-C60A-40F0-32E48A521A07}"/>
              </a:ext>
            </a:extLst>
          </p:cNvPr>
          <p:cNvPicPr>
            <a:picLocks noChangeAspect="1"/>
          </p:cNvPicPr>
          <p:nvPr/>
        </p:nvPicPr>
        <p:blipFill rotWithShape="1">
          <a:blip r:embed="rId2"/>
          <a:srcRect l="2638"/>
          <a:stretch/>
        </p:blipFill>
        <p:spPr>
          <a:xfrm>
            <a:off x="1137199" y="3129970"/>
            <a:ext cx="8856806" cy="1998613"/>
          </a:xfrm>
          <a:prstGeom prst="rect">
            <a:avLst/>
          </a:prstGeom>
          <a:ln w="57150">
            <a:solidFill>
              <a:schemeClr val="accent2"/>
            </a:solidFill>
          </a:ln>
        </p:spPr>
      </p:pic>
      <p:sp>
        <p:nvSpPr>
          <p:cNvPr id="11" name="TextBox 10">
            <a:extLst>
              <a:ext uri="{FF2B5EF4-FFF2-40B4-BE49-F238E27FC236}">
                <a16:creationId xmlns:a16="http://schemas.microsoft.com/office/drawing/2014/main" id="{431C0384-1E64-3486-D2B8-E24A2DAA1EF2}"/>
              </a:ext>
            </a:extLst>
          </p:cNvPr>
          <p:cNvSpPr txBox="1"/>
          <p:nvPr/>
        </p:nvSpPr>
        <p:spPr>
          <a:xfrm>
            <a:off x="7137042" y="2503331"/>
            <a:ext cx="13265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ea typeface="Calibri"/>
                <a:cs typeface="Calibri"/>
              </a:rPr>
              <a:t>Overfitting</a:t>
            </a: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8D2C9E0A-7E59-04A3-5827-2096E49793FB}"/>
                  </a:ext>
                </a:extLst>
              </p14:cNvPr>
              <p14:cNvContentPartPr/>
              <p14:nvPr/>
            </p14:nvContentPartPr>
            <p14:xfrm>
              <a:off x="10828987" y="2396006"/>
              <a:ext cx="13415" cy="13415"/>
            </p14:xfrm>
          </p:contentPart>
        </mc:Choice>
        <mc:Fallback>
          <p:pic>
            <p:nvPicPr>
              <p:cNvPr id="12" name="Ink 11">
                <a:extLst>
                  <a:ext uri="{FF2B5EF4-FFF2-40B4-BE49-F238E27FC236}">
                    <a16:creationId xmlns:a16="http://schemas.microsoft.com/office/drawing/2014/main" id="{8D2C9E0A-7E59-04A3-5827-2096E49793FB}"/>
                  </a:ext>
                </a:extLst>
              </p:cNvPr>
              <p:cNvPicPr/>
              <p:nvPr/>
            </p:nvPicPr>
            <p:blipFill>
              <a:blip r:embed="rId4"/>
              <a:stretch>
                <a:fillRect/>
              </a:stretch>
            </p:blipFill>
            <p:spPr>
              <a:xfrm>
                <a:off x="10158237" y="1725256"/>
                <a:ext cx="1341500" cy="1341500"/>
              </a:xfrm>
              <a:prstGeom prst="rect">
                <a:avLst/>
              </a:prstGeom>
            </p:spPr>
          </p:pic>
        </mc:Fallback>
      </mc:AlternateContent>
      <p:sp>
        <p:nvSpPr>
          <p:cNvPr id="24" name="TextBox 23">
            <a:extLst>
              <a:ext uri="{FF2B5EF4-FFF2-40B4-BE49-F238E27FC236}">
                <a16:creationId xmlns:a16="http://schemas.microsoft.com/office/drawing/2014/main" id="{7F68B7EA-BD6F-5727-A466-DEF60CE91485}"/>
              </a:ext>
            </a:extLst>
          </p:cNvPr>
          <p:cNvSpPr txBox="1"/>
          <p:nvPr/>
        </p:nvSpPr>
        <p:spPr>
          <a:xfrm>
            <a:off x="5492955" y="569788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F0"/>
                </a:solidFill>
                <a:ea typeface="Calibri"/>
                <a:cs typeface="Calibri"/>
              </a:rPr>
              <a:t>Poor Performance on validation set</a:t>
            </a:r>
            <a:endParaRPr lang="en-US"/>
          </a:p>
        </p:txBody>
      </p:sp>
      <p:pic>
        <p:nvPicPr>
          <p:cNvPr id="5" name="Picture 4" descr="SFU OLC Experience] Textbook to Reality: My Experience as a Research  Assistant for the UBC Department of Emergency Medicine">
            <a:extLst>
              <a:ext uri="{FF2B5EF4-FFF2-40B4-BE49-F238E27FC236}">
                <a16:creationId xmlns:a16="http://schemas.microsoft.com/office/drawing/2014/main" id="{F13897AE-B27C-F690-A65D-519CD656E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4987" y="23215"/>
            <a:ext cx="3047999" cy="148272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F3E87BF-2D26-EC98-DDBB-844BC57C4472}"/>
              </a:ext>
            </a:extLst>
          </p:cNvPr>
          <p:cNvSpPr/>
          <p:nvPr/>
        </p:nvSpPr>
        <p:spPr>
          <a:xfrm>
            <a:off x="5251621" y="3436723"/>
            <a:ext cx="401594" cy="154459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ABBEB9-67A0-99CE-4631-D4B306A20DF3}"/>
              </a:ext>
            </a:extLst>
          </p:cNvPr>
          <p:cNvSpPr/>
          <p:nvPr/>
        </p:nvSpPr>
        <p:spPr>
          <a:xfrm>
            <a:off x="8000999" y="3426426"/>
            <a:ext cx="401594" cy="154459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3684032-8610-8E7C-17BA-91B3C3D31656}"/>
              </a:ext>
            </a:extLst>
          </p:cNvPr>
          <p:cNvCxnSpPr/>
          <p:nvPr/>
        </p:nvCxnSpPr>
        <p:spPr>
          <a:xfrm>
            <a:off x="5484341" y="5082745"/>
            <a:ext cx="790832" cy="58488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1FBECB-714E-92AF-2D7B-CDACA4A40B3C}"/>
              </a:ext>
            </a:extLst>
          </p:cNvPr>
          <p:cNvCxnSpPr>
            <a:cxnSpLocks/>
          </p:cNvCxnSpPr>
          <p:nvPr/>
        </p:nvCxnSpPr>
        <p:spPr>
          <a:xfrm flipH="1">
            <a:off x="7325497" y="5165123"/>
            <a:ext cx="774357" cy="58488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6691F22-ED3F-83DF-EAD8-01C6C192F2A0}"/>
              </a:ext>
            </a:extLst>
          </p:cNvPr>
          <p:cNvSpPr/>
          <p:nvPr/>
        </p:nvSpPr>
        <p:spPr>
          <a:xfrm>
            <a:off x="6577398" y="3797128"/>
            <a:ext cx="401594" cy="5457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42F103D-1DEB-D64B-A6D0-E8469D57B74E}"/>
              </a:ext>
            </a:extLst>
          </p:cNvPr>
          <p:cNvSpPr/>
          <p:nvPr/>
        </p:nvSpPr>
        <p:spPr>
          <a:xfrm>
            <a:off x="9553317" y="3797128"/>
            <a:ext cx="401594" cy="5457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8D566D94-0DEE-0D5C-2035-2EA7C7738720}"/>
              </a:ext>
            </a:extLst>
          </p:cNvPr>
          <p:cNvCxnSpPr/>
          <p:nvPr/>
        </p:nvCxnSpPr>
        <p:spPr>
          <a:xfrm flipV="1">
            <a:off x="6821702" y="2937560"/>
            <a:ext cx="646670" cy="7949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007C232-B905-5984-AE3C-51C32726B299}"/>
              </a:ext>
            </a:extLst>
          </p:cNvPr>
          <p:cNvCxnSpPr>
            <a:cxnSpLocks/>
          </p:cNvCxnSpPr>
          <p:nvPr/>
        </p:nvCxnSpPr>
        <p:spPr>
          <a:xfrm flipH="1" flipV="1">
            <a:off x="8405426" y="2916965"/>
            <a:ext cx="1227438" cy="8052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73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14" grpId="0" animBg="1"/>
      <p:bldP spid="15" grpId="0" animBg="1"/>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BA838-4F18-EDFC-87AD-802615B6A70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ea typeface="Calibri Light"/>
                <a:cs typeface="Calibri Light"/>
              </a:rPr>
              <a:t>Possible ways to improve performance</a:t>
            </a:r>
          </a:p>
        </p:txBody>
      </p:sp>
      <p:graphicFrame>
        <p:nvGraphicFramePr>
          <p:cNvPr id="5" name="Content Placeholder 2">
            <a:extLst>
              <a:ext uri="{FF2B5EF4-FFF2-40B4-BE49-F238E27FC236}">
                <a16:creationId xmlns:a16="http://schemas.microsoft.com/office/drawing/2014/main" id="{4BCA026E-C0B6-6255-23AC-FA8CED24BE42}"/>
              </a:ext>
            </a:extLst>
          </p:cNvPr>
          <p:cNvGraphicFramePr>
            <a:graphicFrameLocks noGrp="1"/>
          </p:cNvGraphicFramePr>
          <p:nvPr>
            <p:ph idx="1"/>
            <p:extLst>
              <p:ext uri="{D42A27DB-BD31-4B8C-83A1-F6EECF244321}">
                <p14:modId xmlns:p14="http://schemas.microsoft.com/office/powerpoint/2010/main" val="154596047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378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0093-E3C6-1E33-ABC3-35B45313066D}"/>
              </a:ext>
            </a:extLst>
          </p:cNvPr>
          <p:cNvSpPr>
            <a:spLocks noGrp="1"/>
          </p:cNvSpPr>
          <p:nvPr>
            <p:ph type="title"/>
          </p:nvPr>
        </p:nvSpPr>
        <p:spPr/>
        <p:txBody>
          <a:bodyPr/>
          <a:lstStyle/>
          <a:p>
            <a:r>
              <a:rPr lang="en-US"/>
              <a:t>Class Imbalance</a:t>
            </a:r>
          </a:p>
        </p:txBody>
      </p:sp>
      <p:sp>
        <p:nvSpPr>
          <p:cNvPr id="3" name="Content Placeholder 2">
            <a:extLst>
              <a:ext uri="{FF2B5EF4-FFF2-40B4-BE49-F238E27FC236}">
                <a16:creationId xmlns:a16="http://schemas.microsoft.com/office/drawing/2014/main" id="{50A7A8F2-BD99-96E6-D568-F9160D9951C6}"/>
              </a:ext>
            </a:extLst>
          </p:cNvPr>
          <p:cNvSpPr>
            <a:spLocks noGrp="1"/>
          </p:cNvSpPr>
          <p:nvPr>
            <p:ph idx="1"/>
          </p:nvPr>
        </p:nvSpPr>
        <p:spPr>
          <a:xfrm>
            <a:off x="838200" y="1825625"/>
            <a:ext cx="4700938" cy="4351338"/>
          </a:xfrm>
        </p:spPr>
        <p:txBody>
          <a:bodyPr/>
          <a:lstStyle/>
          <a:p>
            <a:r>
              <a:rPr lang="en-US" sz="2800">
                <a:latin typeface="Calibri"/>
                <a:ea typeface="Calibri"/>
                <a:cs typeface="Calibri"/>
              </a:rPr>
              <a:t>SMOTE (Synthetic Minority Over-Sampling)</a:t>
            </a:r>
          </a:p>
          <a:p>
            <a:r>
              <a:rPr lang="en-US" sz="2800">
                <a:latin typeface="Calibri"/>
                <a:ea typeface="Calibri"/>
                <a:cs typeface="Calibri"/>
              </a:rPr>
              <a:t>Commonly used technique for solving class imbalance</a:t>
            </a:r>
          </a:p>
          <a:p>
            <a:r>
              <a:rPr lang="en-US" sz="2800">
                <a:latin typeface="Calibri"/>
                <a:ea typeface="Calibri"/>
                <a:cs typeface="Calibri"/>
              </a:rPr>
              <a:t>Used In Previous work based on literature studying</a:t>
            </a:r>
          </a:p>
          <a:p>
            <a:r>
              <a:rPr lang="en-US" sz="2800">
                <a:latin typeface="Calibri"/>
                <a:ea typeface="Calibri"/>
                <a:cs typeface="Calibri"/>
              </a:rPr>
              <a:t>Class imbalance seems to have vanished</a:t>
            </a:r>
          </a:p>
          <a:p>
            <a:endParaRPr lang="en-US" sz="2800">
              <a:latin typeface="Calibri"/>
              <a:ea typeface="Calibri"/>
              <a:cs typeface="Calibri"/>
            </a:endParaRPr>
          </a:p>
          <a:p>
            <a:endParaRPr lang="en-US" sz="2800">
              <a:latin typeface="Calibri"/>
              <a:ea typeface="Calibri"/>
              <a:cs typeface="Calibri"/>
            </a:endParaRPr>
          </a:p>
          <a:p>
            <a:endParaRPr lang="en-US"/>
          </a:p>
        </p:txBody>
      </p:sp>
      <p:pic>
        <p:nvPicPr>
          <p:cNvPr id="4" name="Picture 5" descr="Chart, bar chart&#10;&#10;Description automatically generated">
            <a:extLst>
              <a:ext uri="{FF2B5EF4-FFF2-40B4-BE49-F238E27FC236}">
                <a16:creationId xmlns:a16="http://schemas.microsoft.com/office/drawing/2014/main" id="{B62D8059-8CC6-10BC-7B18-7F16A8141635}"/>
              </a:ext>
            </a:extLst>
          </p:cNvPr>
          <p:cNvPicPr>
            <a:picLocks noChangeAspect="1"/>
          </p:cNvPicPr>
          <p:nvPr/>
        </p:nvPicPr>
        <p:blipFill>
          <a:blip r:embed="rId2"/>
          <a:stretch>
            <a:fillRect/>
          </a:stretch>
        </p:blipFill>
        <p:spPr>
          <a:xfrm>
            <a:off x="5539138" y="1364091"/>
            <a:ext cx="2828925" cy="4129818"/>
          </a:xfrm>
          <a:prstGeom prst="rect">
            <a:avLst/>
          </a:prstGeom>
        </p:spPr>
      </p:pic>
      <p:pic>
        <p:nvPicPr>
          <p:cNvPr id="5" name="Picture 6" descr="Chart, bar chart&#10;&#10;Description automatically generated">
            <a:extLst>
              <a:ext uri="{FF2B5EF4-FFF2-40B4-BE49-F238E27FC236}">
                <a16:creationId xmlns:a16="http://schemas.microsoft.com/office/drawing/2014/main" id="{12F3DEDD-2265-C036-D8DA-620B439F9332}"/>
              </a:ext>
            </a:extLst>
          </p:cNvPr>
          <p:cNvPicPr>
            <a:picLocks noChangeAspect="1"/>
          </p:cNvPicPr>
          <p:nvPr/>
        </p:nvPicPr>
        <p:blipFill>
          <a:blip r:embed="rId3"/>
          <a:stretch>
            <a:fillRect/>
          </a:stretch>
        </p:blipFill>
        <p:spPr>
          <a:xfrm>
            <a:off x="8673211" y="1371600"/>
            <a:ext cx="2828925" cy="4114799"/>
          </a:xfrm>
          <a:prstGeom prst="rect">
            <a:avLst/>
          </a:prstGeom>
        </p:spPr>
      </p:pic>
      <p:sp>
        <p:nvSpPr>
          <p:cNvPr id="6" name="TextBox 5">
            <a:extLst>
              <a:ext uri="{FF2B5EF4-FFF2-40B4-BE49-F238E27FC236}">
                <a16:creationId xmlns:a16="http://schemas.microsoft.com/office/drawing/2014/main" id="{9686F2EB-547D-D3C7-CE11-5176DFC26F9D}"/>
              </a:ext>
            </a:extLst>
          </p:cNvPr>
          <p:cNvSpPr txBox="1"/>
          <p:nvPr/>
        </p:nvSpPr>
        <p:spPr>
          <a:xfrm>
            <a:off x="6097214" y="972452"/>
            <a:ext cx="1712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ea typeface="Calibri"/>
                <a:cs typeface="Calibri"/>
              </a:rPr>
              <a:t>Before SMOTE</a:t>
            </a:r>
          </a:p>
        </p:txBody>
      </p:sp>
      <p:sp>
        <p:nvSpPr>
          <p:cNvPr id="7" name="TextBox 6">
            <a:extLst>
              <a:ext uri="{FF2B5EF4-FFF2-40B4-BE49-F238E27FC236}">
                <a16:creationId xmlns:a16="http://schemas.microsoft.com/office/drawing/2014/main" id="{015C8D72-F505-BBB6-519C-7A9317FA2DEB}"/>
              </a:ext>
            </a:extLst>
          </p:cNvPr>
          <p:cNvSpPr txBox="1"/>
          <p:nvPr/>
        </p:nvSpPr>
        <p:spPr>
          <a:xfrm>
            <a:off x="9303724" y="972452"/>
            <a:ext cx="1567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ea typeface="Calibri"/>
                <a:cs typeface="Calibri"/>
              </a:rPr>
              <a:t>After SMOTE</a:t>
            </a:r>
            <a:endParaRPr lang="en-US">
              <a:solidFill>
                <a:srgbClr val="00B0F0"/>
              </a:solidFill>
              <a:ea typeface="Calibri"/>
              <a:cs typeface="Calibri"/>
            </a:endParaRPr>
          </a:p>
        </p:txBody>
      </p:sp>
      <p:pic>
        <p:nvPicPr>
          <p:cNvPr id="8" name="Picture 7" descr="SFU OLC Experience] Textbook to Reality: My Experience as a Research  Assistant for the UBC Department of Emergency Medicine">
            <a:extLst>
              <a:ext uri="{FF2B5EF4-FFF2-40B4-BE49-F238E27FC236}">
                <a16:creationId xmlns:a16="http://schemas.microsoft.com/office/drawing/2014/main" id="{6B417BA4-3066-EF72-9A02-7D8F7F437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1" y="5435601"/>
            <a:ext cx="3047999" cy="148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9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55398E-6746-74E8-5BC3-47EBF8E199F7}"/>
              </a:ext>
            </a:extLst>
          </p:cNvPr>
          <p:cNvSpPr>
            <a:spLocks noGrp="1"/>
          </p:cNvSpPr>
          <p:nvPr>
            <p:ph type="title"/>
          </p:nvPr>
        </p:nvSpPr>
        <p:spPr>
          <a:xfrm>
            <a:off x="293037" y="598825"/>
            <a:ext cx="4023360" cy="3200400"/>
          </a:xfrm>
        </p:spPr>
        <p:txBody>
          <a:bodyPr vert="horz" lIns="91440" tIns="45720" rIns="91440" bIns="45720" rtlCol="0" anchor="b">
            <a:normAutofit/>
          </a:bodyPr>
          <a:lstStyle/>
          <a:p>
            <a:r>
              <a:rPr lang="en-US" sz="4800"/>
              <a:t>Effect of SMOTE on validation and test sets</a:t>
            </a:r>
          </a:p>
        </p:txBody>
      </p:sp>
      <p:sp>
        <p:nvSpPr>
          <p:cNvPr id="18" name="Rectangle 17">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Table&#10;&#10;Description automatically generated">
            <a:extLst>
              <a:ext uri="{FF2B5EF4-FFF2-40B4-BE49-F238E27FC236}">
                <a16:creationId xmlns:a16="http://schemas.microsoft.com/office/drawing/2014/main" id="{DDD2750D-5CB6-BDA7-0A04-3C3C58DE5FF8}"/>
              </a:ext>
            </a:extLst>
          </p:cNvPr>
          <p:cNvPicPr>
            <a:picLocks noChangeAspect="1"/>
          </p:cNvPicPr>
          <p:nvPr/>
        </p:nvPicPr>
        <p:blipFill rotWithShape="1">
          <a:blip r:embed="rId3"/>
          <a:srcRect l="2461"/>
          <a:stretch/>
        </p:blipFill>
        <p:spPr>
          <a:xfrm>
            <a:off x="3722146" y="464488"/>
            <a:ext cx="8071660" cy="1847779"/>
          </a:xfrm>
          <a:prstGeom prst="rect">
            <a:avLst/>
          </a:prstGeom>
          <a:ln w="57150">
            <a:solidFill>
              <a:schemeClr val="accent2"/>
            </a:solidFill>
          </a:ln>
        </p:spPr>
      </p:pic>
      <p:sp>
        <p:nvSpPr>
          <p:cNvPr id="20" name="Rectangle 19">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Table&#10;&#10;Description automatically generated">
            <a:extLst>
              <a:ext uri="{FF2B5EF4-FFF2-40B4-BE49-F238E27FC236}">
                <a16:creationId xmlns:a16="http://schemas.microsoft.com/office/drawing/2014/main" id="{5BE6FD17-9940-9C7E-9D95-68995208FA96}"/>
              </a:ext>
            </a:extLst>
          </p:cNvPr>
          <p:cNvPicPr>
            <a:picLocks noChangeAspect="1"/>
          </p:cNvPicPr>
          <p:nvPr/>
        </p:nvPicPr>
        <p:blipFill>
          <a:blip r:embed="rId4"/>
          <a:stretch>
            <a:fillRect/>
          </a:stretch>
        </p:blipFill>
        <p:spPr>
          <a:xfrm>
            <a:off x="2812594" y="3586396"/>
            <a:ext cx="3965920" cy="1943515"/>
          </a:xfrm>
          <a:prstGeom prst="rect">
            <a:avLst/>
          </a:prstGeom>
          <a:ln w="57150">
            <a:solidFill>
              <a:schemeClr val="accent2"/>
            </a:solidFill>
          </a:ln>
        </p:spPr>
      </p:pic>
      <p:pic>
        <p:nvPicPr>
          <p:cNvPr id="6" name="Picture 6" descr="Table&#10;&#10;Description automatically generated">
            <a:extLst>
              <a:ext uri="{FF2B5EF4-FFF2-40B4-BE49-F238E27FC236}">
                <a16:creationId xmlns:a16="http://schemas.microsoft.com/office/drawing/2014/main" id="{94357E40-1AE3-A49F-962F-DB4ACD67375B}"/>
              </a:ext>
            </a:extLst>
          </p:cNvPr>
          <p:cNvPicPr>
            <a:picLocks noChangeAspect="1"/>
          </p:cNvPicPr>
          <p:nvPr/>
        </p:nvPicPr>
        <p:blipFill>
          <a:blip r:embed="rId5"/>
          <a:stretch>
            <a:fillRect/>
          </a:stretch>
        </p:blipFill>
        <p:spPr>
          <a:xfrm>
            <a:off x="7602507" y="3590019"/>
            <a:ext cx="4073245" cy="1947000"/>
          </a:xfrm>
          <a:prstGeom prst="rect">
            <a:avLst/>
          </a:prstGeom>
          <a:ln w="57150">
            <a:solidFill>
              <a:schemeClr val="accent2"/>
            </a:solidFill>
          </a:ln>
        </p:spPr>
      </p:pic>
      <p:sp>
        <p:nvSpPr>
          <p:cNvPr id="15" name="TextBox 14">
            <a:extLst>
              <a:ext uri="{FF2B5EF4-FFF2-40B4-BE49-F238E27FC236}">
                <a16:creationId xmlns:a16="http://schemas.microsoft.com/office/drawing/2014/main" id="{6D804E6D-FADE-E956-E35B-625716D6AFB6}"/>
              </a:ext>
            </a:extLst>
          </p:cNvPr>
          <p:cNvSpPr txBox="1"/>
          <p:nvPr/>
        </p:nvSpPr>
        <p:spPr>
          <a:xfrm>
            <a:off x="7797084" y="255699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ea typeface="Calibri"/>
                <a:cs typeface="Calibri"/>
              </a:rPr>
              <a:t>Cross validation suggests SMOTE is Vastly superior</a:t>
            </a:r>
          </a:p>
        </p:txBody>
      </p:sp>
      <p:sp>
        <p:nvSpPr>
          <p:cNvPr id="17" name="TextBox 16">
            <a:extLst>
              <a:ext uri="{FF2B5EF4-FFF2-40B4-BE49-F238E27FC236}">
                <a16:creationId xmlns:a16="http://schemas.microsoft.com/office/drawing/2014/main" id="{94579349-1E6A-48BB-EAD0-DB541BE51609}"/>
              </a:ext>
            </a:extLst>
          </p:cNvPr>
          <p:cNvSpPr txBox="1"/>
          <p:nvPr/>
        </p:nvSpPr>
        <p:spPr>
          <a:xfrm>
            <a:off x="2811886" y="55566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ea typeface="Calibri"/>
                <a:cs typeface="Calibri"/>
              </a:rPr>
              <a:t>With SMOTE</a:t>
            </a:r>
          </a:p>
        </p:txBody>
      </p:sp>
      <p:sp>
        <p:nvSpPr>
          <p:cNvPr id="19" name="TextBox 18">
            <a:extLst>
              <a:ext uri="{FF2B5EF4-FFF2-40B4-BE49-F238E27FC236}">
                <a16:creationId xmlns:a16="http://schemas.microsoft.com/office/drawing/2014/main" id="{26FB0EF9-19AC-CF33-2085-183E15E087A9}"/>
              </a:ext>
            </a:extLst>
          </p:cNvPr>
          <p:cNvSpPr txBox="1"/>
          <p:nvPr/>
        </p:nvSpPr>
        <p:spPr>
          <a:xfrm>
            <a:off x="7509992" y="55486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ea typeface="Calibri"/>
                <a:cs typeface="Calibri"/>
              </a:rPr>
              <a:t>Without SMOTE</a:t>
            </a:r>
          </a:p>
        </p:txBody>
      </p:sp>
      <p:sp>
        <p:nvSpPr>
          <p:cNvPr id="27" name="TextBox 26">
            <a:extLst>
              <a:ext uri="{FF2B5EF4-FFF2-40B4-BE49-F238E27FC236}">
                <a16:creationId xmlns:a16="http://schemas.microsoft.com/office/drawing/2014/main" id="{ADD6E5A9-89E3-4694-DA08-124754C5912F}"/>
              </a:ext>
            </a:extLst>
          </p:cNvPr>
          <p:cNvSpPr txBox="1"/>
          <p:nvPr/>
        </p:nvSpPr>
        <p:spPr>
          <a:xfrm>
            <a:off x="5108618" y="591623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ea typeface="Calibri"/>
                <a:cs typeface="Calibri"/>
              </a:rPr>
              <a:t>SMOTE gives worse performance on test set</a:t>
            </a:r>
          </a:p>
        </p:txBody>
      </p:sp>
      <p:pic>
        <p:nvPicPr>
          <p:cNvPr id="3" name="Picture 2" descr="SFU OLC Experience] Textbook to Reality: My Experience as a Research  Assistant for the UBC Department of Emergency Medicine">
            <a:extLst>
              <a:ext uri="{FF2B5EF4-FFF2-40B4-BE49-F238E27FC236}">
                <a16:creationId xmlns:a16="http://schemas.microsoft.com/office/drawing/2014/main" id="{52401569-EDD8-F809-E0DC-A76C3EB0A1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58" y="5174870"/>
            <a:ext cx="3047999" cy="1482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73AF69-60EA-8ECE-E8D8-3F085841AA6B}"/>
              </a:ext>
            </a:extLst>
          </p:cNvPr>
          <p:cNvSpPr txBox="1"/>
          <p:nvPr/>
        </p:nvSpPr>
        <p:spPr>
          <a:xfrm>
            <a:off x="3499036" y="896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ea typeface="Calibri"/>
                <a:cs typeface="Calibri"/>
              </a:rPr>
              <a:t>Cross Validation results</a:t>
            </a:r>
          </a:p>
        </p:txBody>
      </p:sp>
      <p:sp>
        <p:nvSpPr>
          <p:cNvPr id="8" name="Rectangle 7">
            <a:extLst>
              <a:ext uri="{FF2B5EF4-FFF2-40B4-BE49-F238E27FC236}">
                <a16:creationId xmlns:a16="http://schemas.microsoft.com/office/drawing/2014/main" id="{75BBAE94-8170-1681-9272-EBB08F7DE481}"/>
              </a:ext>
            </a:extLst>
          </p:cNvPr>
          <p:cNvSpPr/>
          <p:nvPr/>
        </p:nvSpPr>
        <p:spPr>
          <a:xfrm>
            <a:off x="7401957" y="722981"/>
            <a:ext cx="422313" cy="14230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AD8FC4-0CE0-4F03-E412-F6DC36610999}"/>
              </a:ext>
            </a:extLst>
          </p:cNvPr>
          <p:cNvSpPr/>
          <p:nvPr/>
        </p:nvSpPr>
        <p:spPr>
          <a:xfrm>
            <a:off x="9917475" y="722980"/>
            <a:ext cx="422313" cy="14230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D6F2E3A-4D64-9490-B83C-8A36874752E1}"/>
              </a:ext>
            </a:extLst>
          </p:cNvPr>
          <p:cNvCxnSpPr/>
          <p:nvPr/>
        </p:nvCxnSpPr>
        <p:spPr>
          <a:xfrm>
            <a:off x="7686101" y="2237341"/>
            <a:ext cx="446183" cy="3268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8AADEAF-2E92-652F-4539-56E97D3ECA69}"/>
              </a:ext>
            </a:extLst>
          </p:cNvPr>
          <p:cNvCxnSpPr>
            <a:cxnSpLocks/>
          </p:cNvCxnSpPr>
          <p:nvPr/>
        </p:nvCxnSpPr>
        <p:spPr>
          <a:xfrm flipH="1">
            <a:off x="9573657" y="2228160"/>
            <a:ext cx="425986" cy="5196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0D8B62C0-2D97-361D-C8AE-11C9B71D7D4E}"/>
              </a:ext>
            </a:extLst>
          </p:cNvPr>
          <p:cNvSpPr/>
          <p:nvPr/>
        </p:nvSpPr>
        <p:spPr>
          <a:xfrm rot="16200000">
            <a:off x="5760903" y="4543521"/>
            <a:ext cx="156072" cy="1817782"/>
          </a:xfrm>
          <a:prstGeom prst="lef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9E962B3F-32DD-75A0-EBEF-BF4D26DF0D58}"/>
              </a:ext>
            </a:extLst>
          </p:cNvPr>
          <p:cNvSpPr/>
          <p:nvPr/>
        </p:nvSpPr>
        <p:spPr>
          <a:xfrm rot="16200000">
            <a:off x="10545610" y="4545072"/>
            <a:ext cx="156072" cy="1817782"/>
          </a:xfrm>
          <a:prstGeom prst="lef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A2736DD-AAE5-1AE9-B1C7-3AE5FFC73008}"/>
              </a:ext>
            </a:extLst>
          </p:cNvPr>
          <p:cNvCxnSpPr>
            <a:cxnSpLocks/>
          </p:cNvCxnSpPr>
          <p:nvPr/>
        </p:nvCxnSpPr>
        <p:spPr>
          <a:xfrm>
            <a:off x="5886678" y="5661749"/>
            <a:ext cx="115678" cy="32683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BEDA77-D971-205F-FA5B-D60F0A94B5B5}"/>
              </a:ext>
            </a:extLst>
          </p:cNvPr>
          <p:cNvCxnSpPr>
            <a:cxnSpLocks/>
          </p:cNvCxnSpPr>
          <p:nvPr/>
        </p:nvCxnSpPr>
        <p:spPr>
          <a:xfrm flipH="1">
            <a:off x="7618164" y="5689292"/>
            <a:ext cx="2996587" cy="65733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15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7" grpId="0"/>
      <p:bldP spid="5" grpId="0"/>
      <p:bldP spid="8" grpId="0" animBg="1"/>
      <p:bldP spid="22" grpId="0" animBg="1"/>
      <p:bldP spid="25" grpId="0" animBg="1"/>
      <p:bldP spid="26" grpId="0" animBg="1"/>
    </p:bldLst>
  </p:timing>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8F78A-D386-B17C-FF91-01B36E085DB4}"/>
              </a:ext>
            </a:extLst>
          </p:cNvPr>
          <p:cNvSpPr>
            <a:spLocks noGrp="1"/>
          </p:cNvSpPr>
          <p:nvPr>
            <p:ph type="title"/>
          </p:nvPr>
        </p:nvSpPr>
        <p:spPr>
          <a:xfrm>
            <a:off x="411480" y="991443"/>
            <a:ext cx="4443154" cy="1087819"/>
          </a:xfrm>
        </p:spPr>
        <p:txBody>
          <a:bodyPr anchor="b">
            <a:normAutofit/>
          </a:bodyPr>
          <a:lstStyle/>
          <a:p>
            <a:r>
              <a:rPr lang="en-US" sz="3400">
                <a:ea typeface="Calibri Light"/>
                <a:cs typeface="Calibri Light"/>
              </a:rPr>
              <a:t>Model Tuning</a:t>
            </a:r>
            <a:endParaRPr lang="en-US" sz="3400"/>
          </a:p>
        </p:txBody>
      </p:sp>
      <p:sp>
        <p:nvSpPr>
          <p:cNvPr id="21" name="Rectangle 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B66F26B-326B-038A-82EF-926EC84410B8}"/>
              </a:ext>
            </a:extLst>
          </p:cNvPr>
          <p:cNvSpPr>
            <a:spLocks noGrp="1"/>
          </p:cNvSpPr>
          <p:nvPr>
            <p:ph idx="1"/>
          </p:nvPr>
        </p:nvSpPr>
        <p:spPr>
          <a:xfrm>
            <a:off x="411480" y="2684095"/>
            <a:ext cx="4443154" cy="3492868"/>
          </a:xfrm>
        </p:spPr>
        <p:txBody>
          <a:bodyPr vert="horz" lIns="91440" tIns="45720" rIns="91440" bIns="45720" rtlCol="0">
            <a:normAutofit/>
          </a:bodyPr>
          <a:lstStyle/>
          <a:p>
            <a:r>
              <a:rPr lang="en-US" sz="1800">
                <a:ea typeface="Calibri"/>
                <a:cs typeface="Calibri"/>
              </a:rPr>
              <a:t>Random Forest:</a:t>
            </a:r>
          </a:p>
          <a:p>
            <a:pPr lvl="1"/>
            <a:r>
              <a:rPr lang="en-US" sz="1800">
                <a:ea typeface="Calibri"/>
                <a:cs typeface="Calibri"/>
              </a:rPr>
              <a:t>No visible improvement in scores</a:t>
            </a:r>
          </a:p>
          <a:p>
            <a:pPr lvl="1"/>
            <a:r>
              <a:rPr lang="en-US" sz="1800">
                <a:ea typeface="Calibri"/>
                <a:cs typeface="Calibri"/>
              </a:rPr>
              <a:t>4-5 hours runtime</a:t>
            </a:r>
          </a:p>
          <a:p>
            <a:pPr lvl="1"/>
            <a:endParaRPr lang="en-US" sz="1800">
              <a:ea typeface="Calibri"/>
              <a:cs typeface="Calibri"/>
            </a:endParaRPr>
          </a:p>
          <a:p>
            <a:r>
              <a:rPr lang="en-US" sz="1800">
                <a:ea typeface="Calibri"/>
                <a:cs typeface="Calibri"/>
              </a:rPr>
              <a:t>XGBoost:</a:t>
            </a:r>
          </a:p>
          <a:p>
            <a:pPr lvl="1"/>
            <a:r>
              <a:rPr lang="en-US" sz="1800">
                <a:ea typeface="Calibri"/>
                <a:cs typeface="Calibri"/>
              </a:rPr>
              <a:t>No visible improvement in scores</a:t>
            </a:r>
          </a:p>
          <a:p>
            <a:pPr lvl="1"/>
            <a:r>
              <a:rPr lang="en-US" sz="1800">
                <a:ea typeface="Calibri"/>
                <a:cs typeface="Calibri"/>
              </a:rPr>
              <a:t>42 hours runtime</a:t>
            </a:r>
          </a:p>
          <a:p>
            <a:pPr lvl="1"/>
            <a:endParaRPr lang="en-US" sz="1800">
              <a:ea typeface="Calibri"/>
              <a:cs typeface="Calibri"/>
            </a:endParaRPr>
          </a:p>
          <a:p>
            <a:r>
              <a:rPr lang="en-US" sz="1800">
                <a:ea typeface="Calibri"/>
                <a:cs typeface="Calibri"/>
              </a:rPr>
              <a:t>Model tuning not feasible given VM resources and timeframe of the project</a:t>
            </a:r>
          </a:p>
        </p:txBody>
      </p:sp>
      <p:pic>
        <p:nvPicPr>
          <p:cNvPr id="8" name="Picture 8" descr="Table&#10;&#10;Description automatically generated">
            <a:extLst>
              <a:ext uri="{FF2B5EF4-FFF2-40B4-BE49-F238E27FC236}">
                <a16:creationId xmlns:a16="http://schemas.microsoft.com/office/drawing/2014/main" id="{C6588F40-9B5B-B4FD-1749-C423F75E442D}"/>
              </a:ext>
            </a:extLst>
          </p:cNvPr>
          <p:cNvPicPr>
            <a:picLocks noChangeAspect="1"/>
          </p:cNvPicPr>
          <p:nvPr/>
        </p:nvPicPr>
        <p:blipFill>
          <a:blip r:embed="rId2"/>
          <a:stretch>
            <a:fillRect/>
          </a:stretch>
        </p:blipFill>
        <p:spPr>
          <a:xfrm>
            <a:off x="5246295" y="1718748"/>
            <a:ext cx="6440424" cy="3558334"/>
          </a:xfrm>
          <a:prstGeom prst="rect">
            <a:avLst/>
          </a:prstGeom>
          <a:ln w="57150">
            <a:solidFill>
              <a:schemeClr val="accent2"/>
            </a:solidFill>
          </a:ln>
        </p:spPr>
      </p:pic>
    </p:spTree>
    <p:extLst>
      <p:ext uri="{BB962C8B-B14F-4D97-AF65-F5344CB8AC3E}">
        <p14:creationId xmlns:p14="http://schemas.microsoft.com/office/powerpoint/2010/main" val="4016492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97C30-E611-CFD4-E322-ED050413D448}"/>
              </a:ext>
            </a:extLst>
          </p:cNvPr>
          <p:cNvSpPr>
            <a:spLocks noGrp="1"/>
          </p:cNvSpPr>
          <p:nvPr>
            <p:ph type="title"/>
          </p:nvPr>
        </p:nvSpPr>
        <p:spPr/>
        <p:txBody>
          <a:bodyPr/>
          <a:lstStyle/>
          <a:p>
            <a:r>
              <a:rPr lang="en-US">
                <a:ea typeface="Calibri Light"/>
                <a:cs typeface="Calibri Light"/>
              </a:rPr>
              <a:t>Feature Engineering</a:t>
            </a:r>
            <a:endParaRPr lang="en-US"/>
          </a:p>
        </p:txBody>
      </p:sp>
      <p:sp>
        <p:nvSpPr>
          <p:cNvPr id="3" name="Content Placeholder 2">
            <a:extLst>
              <a:ext uri="{FF2B5EF4-FFF2-40B4-BE49-F238E27FC236}">
                <a16:creationId xmlns:a16="http://schemas.microsoft.com/office/drawing/2014/main" id="{78468D3C-FA1C-1B39-F999-ED3F8A819C5B}"/>
              </a:ext>
            </a:extLst>
          </p:cNvPr>
          <p:cNvSpPr>
            <a:spLocks noGrp="1"/>
          </p:cNvSpPr>
          <p:nvPr>
            <p:ph idx="1"/>
          </p:nvPr>
        </p:nvSpPr>
        <p:spPr/>
        <p:txBody>
          <a:bodyPr vert="horz" lIns="91440" tIns="45720" rIns="91440" bIns="45720" rtlCol="0" anchor="t">
            <a:normAutofit/>
          </a:bodyPr>
          <a:lstStyle/>
          <a:p>
            <a:r>
              <a:rPr lang="en-US">
                <a:ea typeface="Calibri"/>
                <a:cs typeface="Calibri"/>
              </a:rPr>
              <a:t>Data contains raw ICD 9/ ICD 10 codes, DIN numbers</a:t>
            </a:r>
          </a:p>
          <a:p>
            <a:pPr lvl="1"/>
            <a:r>
              <a:rPr lang="en-US">
                <a:ea typeface="Calibri"/>
                <a:cs typeface="Calibri"/>
              </a:rPr>
              <a:t>Can be processed to extract meaningful information to add to model</a:t>
            </a:r>
          </a:p>
          <a:p>
            <a:pPr lvl="1"/>
            <a:r>
              <a:rPr lang="en-US">
                <a:ea typeface="Calibri"/>
                <a:cs typeface="Calibri"/>
              </a:rPr>
              <a:t>Based on conversation with HLBC nurse, the patients prescriptions, past diagnosis are the most useful for triaging.</a:t>
            </a:r>
          </a:p>
          <a:p>
            <a:r>
              <a:rPr lang="en-US">
                <a:ea typeface="Calibri"/>
                <a:cs typeface="Calibri"/>
              </a:rPr>
              <a:t>The numerical features (</a:t>
            </a:r>
            <a:r>
              <a:rPr lang="en-US" b="1" err="1">
                <a:ea typeface="Calibri"/>
                <a:cs typeface="Calibri"/>
              </a:rPr>
              <a:t>n_claims</a:t>
            </a:r>
            <a:r>
              <a:rPr lang="en-US" b="1">
                <a:ea typeface="Calibri"/>
                <a:cs typeface="Calibri"/>
              </a:rPr>
              <a:t>_* features</a:t>
            </a:r>
            <a:r>
              <a:rPr lang="en-US">
                <a:ea typeface="Calibri"/>
                <a:cs typeface="Calibri"/>
              </a:rPr>
              <a:t>) have high correlation </a:t>
            </a:r>
          </a:p>
          <a:p>
            <a:pPr lvl="1"/>
            <a:r>
              <a:rPr lang="en-US">
                <a:ea typeface="Calibri"/>
                <a:cs typeface="Calibri"/>
              </a:rPr>
              <a:t>There are 63 categories, each having data for the past year, 90 days, and 30 days (total 189 features)</a:t>
            </a:r>
          </a:p>
          <a:p>
            <a:pPr lvl="1"/>
            <a:r>
              <a:rPr lang="en-US">
                <a:ea typeface="Calibri"/>
                <a:cs typeface="Calibri"/>
              </a:rPr>
              <a:t>We can take ratio of 1 year data to 30 day data. </a:t>
            </a:r>
          </a:p>
          <a:p>
            <a:pPr lvl="1"/>
            <a:r>
              <a:rPr lang="en-US">
                <a:ea typeface="Calibri"/>
                <a:cs typeface="Calibri"/>
              </a:rPr>
              <a:t>Reduces the feature space (makes the model less complex)</a:t>
            </a:r>
          </a:p>
        </p:txBody>
      </p:sp>
    </p:spTree>
    <p:extLst>
      <p:ext uri="{BB962C8B-B14F-4D97-AF65-F5344CB8AC3E}">
        <p14:creationId xmlns:p14="http://schemas.microsoft.com/office/powerpoint/2010/main" val="2353316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19F2-5E32-A95D-BACD-1A1C05342E0B}"/>
              </a:ext>
            </a:extLst>
          </p:cNvPr>
          <p:cNvSpPr>
            <a:spLocks noGrp="1"/>
          </p:cNvSpPr>
          <p:nvPr>
            <p:ph type="title"/>
          </p:nvPr>
        </p:nvSpPr>
        <p:spPr/>
        <p:txBody>
          <a:bodyPr/>
          <a:lstStyle/>
          <a:p>
            <a:r>
              <a:rPr lang="en-US">
                <a:ea typeface="Calibri Light"/>
                <a:cs typeface="Calibri Light"/>
              </a:rPr>
              <a:t>ICD 9 and ICD 10</a:t>
            </a:r>
            <a:endParaRPr lang="en-US"/>
          </a:p>
        </p:txBody>
      </p:sp>
      <p:graphicFrame>
        <p:nvGraphicFramePr>
          <p:cNvPr id="5" name="Table 5">
            <a:extLst>
              <a:ext uri="{FF2B5EF4-FFF2-40B4-BE49-F238E27FC236}">
                <a16:creationId xmlns:a16="http://schemas.microsoft.com/office/drawing/2014/main" id="{53FDE4CC-36D1-F572-2064-E46632B92EAF}"/>
              </a:ext>
            </a:extLst>
          </p:cNvPr>
          <p:cNvGraphicFramePr>
            <a:graphicFrameLocks noGrp="1"/>
          </p:cNvGraphicFramePr>
          <p:nvPr>
            <p:ph idx="1"/>
            <p:extLst>
              <p:ext uri="{D42A27DB-BD31-4B8C-83A1-F6EECF244321}">
                <p14:modId xmlns:p14="http://schemas.microsoft.com/office/powerpoint/2010/main" val="3296071296"/>
              </p:ext>
            </p:extLst>
          </p:nvPr>
        </p:nvGraphicFramePr>
        <p:xfrm>
          <a:off x="1544434" y="1779447"/>
          <a:ext cx="4669980" cy="1441413"/>
        </p:xfrm>
        <a:graphic>
          <a:graphicData uri="http://schemas.openxmlformats.org/drawingml/2006/table">
            <a:tbl>
              <a:tblPr firstRow="1" bandRow="1">
                <a:tableStyleId>{5C22544A-7EE6-4342-B048-85BDC9FD1C3A}</a:tableStyleId>
              </a:tblPr>
              <a:tblGrid>
                <a:gridCol w="1556660">
                  <a:extLst>
                    <a:ext uri="{9D8B030D-6E8A-4147-A177-3AD203B41FA5}">
                      <a16:colId xmlns:a16="http://schemas.microsoft.com/office/drawing/2014/main" val="2101095204"/>
                    </a:ext>
                  </a:extLst>
                </a:gridCol>
                <a:gridCol w="1556660">
                  <a:extLst>
                    <a:ext uri="{9D8B030D-6E8A-4147-A177-3AD203B41FA5}">
                      <a16:colId xmlns:a16="http://schemas.microsoft.com/office/drawing/2014/main" val="164594679"/>
                    </a:ext>
                  </a:extLst>
                </a:gridCol>
                <a:gridCol w="1556660">
                  <a:extLst>
                    <a:ext uri="{9D8B030D-6E8A-4147-A177-3AD203B41FA5}">
                      <a16:colId xmlns:a16="http://schemas.microsoft.com/office/drawing/2014/main" val="868559870"/>
                    </a:ext>
                  </a:extLst>
                </a:gridCol>
              </a:tblGrid>
              <a:tr h="415902">
                <a:tc>
                  <a:txBody>
                    <a:bodyPr/>
                    <a:lstStyle/>
                    <a:p>
                      <a:r>
                        <a:rPr lang="en-US"/>
                        <a:t>MSP_DX</a:t>
                      </a:r>
                    </a:p>
                  </a:txBody>
                  <a:tcPr/>
                </a:tc>
                <a:tc>
                  <a:txBody>
                    <a:bodyPr/>
                    <a:lstStyle/>
                    <a:p>
                      <a:r>
                        <a:rPr lang="en-US"/>
                        <a:t>HOSP_DX</a:t>
                      </a:r>
                    </a:p>
                  </a:txBody>
                  <a:tcPr/>
                </a:tc>
                <a:tc>
                  <a:txBody>
                    <a:bodyPr/>
                    <a:lstStyle/>
                    <a:p>
                      <a:r>
                        <a:rPr lang="en-US"/>
                        <a:t>ED_DX</a:t>
                      </a:r>
                    </a:p>
                  </a:txBody>
                  <a:tcPr/>
                </a:tc>
                <a:extLst>
                  <a:ext uri="{0D108BD9-81ED-4DB2-BD59-A6C34878D82A}">
                    <a16:rowId xmlns:a16="http://schemas.microsoft.com/office/drawing/2014/main" val="724400138"/>
                  </a:ext>
                </a:extLst>
              </a:tr>
              <a:tr h="1025511">
                <a:tc>
                  <a:txBody>
                    <a:bodyPr/>
                    <a:lstStyle/>
                    <a:p>
                      <a:r>
                        <a:rPr lang="en-US"/>
                        <a:t>ICD9 code and ICD 10 codes</a:t>
                      </a:r>
                    </a:p>
                  </a:txBody>
                  <a:tcPr/>
                </a:tc>
                <a:tc>
                  <a:txBody>
                    <a:bodyPr/>
                    <a:lstStyle/>
                    <a:p>
                      <a:r>
                        <a:rPr lang="en-US"/>
                        <a:t>ICD 10 Code</a:t>
                      </a:r>
                    </a:p>
                  </a:txBody>
                  <a:tcPr/>
                </a:tc>
                <a:tc>
                  <a:txBody>
                    <a:bodyPr/>
                    <a:lstStyle/>
                    <a:p>
                      <a:r>
                        <a:rPr lang="en-US"/>
                        <a:t>ICD 10 Code</a:t>
                      </a:r>
                    </a:p>
                  </a:txBody>
                  <a:tcPr/>
                </a:tc>
                <a:extLst>
                  <a:ext uri="{0D108BD9-81ED-4DB2-BD59-A6C34878D82A}">
                    <a16:rowId xmlns:a16="http://schemas.microsoft.com/office/drawing/2014/main" val="127191951"/>
                  </a:ext>
                </a:extLst>
              </a:tr>
            </a:tbl>
          </a:graphicData>
        </a:graphic>
      </p:graphicFrame>
      <p:sp>
        <p:nvSpPr>
          <p:cNvPr id="8" name="Right Arrow 7">
            <a:extLst>
              <a:ext uri="{FF2B5EF4-FFF2-40B4-BE49-F238E27FC236}">
                <a16:creationId xmlns:a16="http://schemas.microsoft.com/office/drawing/2014/main" id="{18D28632-D375-B1C7-E210-894D54C570A9}"/>
              </a:ext>
            </a:extLst>
          </p:cNvPr>
          <p:cNvSpPr/>
          <p:nvPr/>
        </p:nvSpPr>
        <p:spPr>
          <a:xfrm>
            <a:off x="6590869" y="2337019"/>
            <a:ext cx="914401" cy="472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EF198A2D-42EC-3E11-2951-2D0110E3AA2F}"/>
              </a:ext>
            </a:extLst>
          </p:cNvPr>
          <p:cNvGraphicFramePr>
            <a:graphicFrameLocks noGrp="1"/>
          </p:cNvGraphicFramePr>
          <p:nvPr>
            <p:extLst>
              <p:ext uri="{D42A27DB-BD31-4B8C-83A1-F6EECF244321}">
                <p14:modId xmlns:p14="http://schemas.microsoft.com/office/powerpoint/2010/main" val="323049309"/>
              </p:ext>
            </p:extLst>
          </p:nvPr>
        </p:nvGraphicFramePr>
        <p:xfrm>
          <a:off x="7777983" y="1784362"/>
          <a:ext cx="2403707" cy="1441413"/>
        </p:xfrm>
        <a:graphic>
          <a:graphicData uri="http://schemas.openxmlformats.org/drawingml/2006/table">
            <a:tbl>
              <a:tblPr firstRow="1" bandRow="1">
                <a:tableStyleId>{5C22544A-7EE6-4342-B048-85BDC9FD1C3A}</a:tableStyleId>
              </a:tblPr>
              <a:tblGrid>
                <a:gridCol w="2403707">
                  <a:extLst>
                    <a:ext uri="{9D8B030D-6E8A-4147-A177-3AD203B41FA5}">
                      <a16:colId xmlns:a16="http://schemas.microsoft.com/office/drawing/2014/main" val="1807370228"/>
                    </a:ext>
                  </a:extLst>
                </a:gridCol>
              </a:tblGrid>
              <a:tr h="545115">
                <a:tc>
                  <a:txBody>
                    <a:bodyPr/>
                    <a:lstStyle/>
                    <a:p>
                      <a:pPr algn="ctr"/>
                      <a:r>
                        <a:rPr lang="en-US"/>
                        <a:t>ALL ICD CODES</a:t>
                      </a:r>
                    </a:p>
                  </a:txBody>
                  <a:tcPr/>
                </a:tc>
                <a:extLst>
                  <a:ext uri="{0D108BD9-81ED-4DB2-BD59-A6C34878D82A}">
                    <a16:rowId xmlns:a16="http://schemas.microsoft.com/office/drawing/2014/main" val="2240377679"/>
                  </a:ext>
                </a:extLst>
              </a:tr>
              <a:tr h="896298">
                <a:tc>
                  <a:txBody>
                    <a:bodyPr/>
                    <a:lstStyle/>
                    <a:p>
                      <a:pPr algn="ctr"/>
                      <a:r>
                        <a:rPr lang="en-US"/>
                        <a:t>ICD 9 codes and ICD 10 codes</a:t>
                      </a:r>
                    </a:p>
                  </a:txBody>
                  <a:tcPr/>
                </a:tc>
                <a:extLst>
                  <a:ext uri="{0D108BD9-81ED-4DB2-BD59-A6C34878D82A}">
                    <a16:rowId xmlns:a16="http://schemas.microsoft.com/office/drawing/2014/main" val="2856311160"/>
                  </a:ext>
                </a:extLst>
              </a:tr>
            </a:tbl>
          </a:graphicData>
        </a:graphic>
      </p:graphicFrame>
      <p:sp>
        <p:nvSpPr>
          <p:cNvPr id="11" name="TextBox 10">
            <a:extLst>
              <a:ext uri="{FF2B5EF4-FFF2-40B4-BE49-F238E27FC236}">
                <a16:creationId xmlns:a16="http://schemas.microsoft.com/office/drawing/2014/main" id="{5EC1607B-E654-DA69-452C-1F7B0B820660}"/>
              </a:ext>
            </a:extLst>
          </p:cNvPr>
          <p:cNvSpPr txBox="1"/>
          <p:nvPr/>
        </p:nvSpPr>
        <p:spPr>
          <a:xfrm>
            <a:off x="9119842" y="3558038"/>
            <a:ext cx="1736333" cy="923330"/>
          </a:xfrm>
          <a:prstGeom prst="rect">
            <a:avLst/>
          </a:prstGeom>
          <a:noFill/>
        </p:spPr>
        <p:txBody>
          <a:bodyPr wrap="square" rtlCol="0">
            <a:spAutoFit/>
          </a:bodyPr>
          <a:lstStyle/>
          <a:p>
            <a:pPr algn="ctr"/>
            <a:r>
              <a:rPr lang="en-US"/>
              <a:t>All ICD codes converted to ICD 9</a:t>
            </a:r>
          </a:p>
        </p:txBody>
      </p:sp>
      <p:sp>
        <p:nvSpPr>
          <p:cNvPr id="14" name="TextBox 13">
            <a:extLst>
              <a:ext uri="{FF2B5EF4-FFF2-40B4-BE49-F238E27FC236}">
                <a16:creationId xmlns:a16="http://schemas.microsoft.com/office/drawing/2014/main" id="{1A9D8B7A-18E3-9360-71B8-7856B781370D}"/>
              </a:ext>
            </a:extLst>
          </p:cNvPr>
          <p:cNvSpPr txBox="1"/>
          <p:nvPr/>
        </p:nvSpPr>
        <p:spPr>
          <a:xfrm>
            <a:off x="6135012" y="3983021"/>
            <a:ext cx="1468757" cy="1200329"/>
          </a:xfrm>
          <a:prstGeom prst="rect">
            <a:avLst/>
          </a:prstGeom>
          <a:noFill/>
        </p:spPr>
        <p:txBody>
          <a:bodyPr wrap="square" rtlCol="0">
            <a:spAutoFit/>
          </a:bodyPr>
          <a:lstStyle/>
          <a:p>
            <a:pPr algn="ctr"/>
            <a:r>
              <a:rPr lang="en-US"/>
              <a:t>ICD 9 codes to descriptions mapper</a:t>
            </a:r>
          </a:p>
        </p:txBody>
      </p:sp>
      <p:graphicFrame>
        <p:nvGraphicFramePr>
          <p:cNvPr id="16" name="Table 15">
            <a:extLst>
              <a:ext uri="{FF2B5EF4-FFF2-40B4-BE49-F238E27FC236}">
                <a16:creationId xmlns:a16="http://schemas.microsoft.com/office/drawing/2014/main" id="{7764E274-AB10-31D8-BCDE-65D08920B7B3}"/>
              </a:ext>
            </a:extLst>
          </p:cNvPr>
          <p:cNvGraphicFramePr>
            <a:graphicFrameLocks noGrp="1"/>
          </p:cNvGraphicFramePr>
          <p:nvPr>
            <p:extLst>
              <p:ext uri="{D42A27DB-BD31-4B8C-83A1-F6EECF244321}">
                <p14:modId xmlns:p14="http://schemas.microsoft.com/office/powerpoint/2010/main" val="3444178063"/>
              </p:ext>
            </p:extLst>
          </p:nvPr>
        </p:nvGraphicFramePr>
        <p:xfrm>
          <a:off x="7791570" y="4832109"/>
          <a:ext cx="2403707" cy="1441413"/>
        </p:xfrm>
        <a:graphic>
          <a:graphicData uri="http://schemas.openxmlformats.org/drawingml/2006/table">
            <a:tbl>
              <a:tblPr firstRow="1" bandRow="1">
                <a:tableStyleId>{5C22544A-7EE6-4342-B048-85BDC9FD1C3A}</a:tableStyleId>
              </a:tblPr>
              <a:tblGrid>
                <a:gridCol w="2403707">
                  <a:extLst>
                    <a:ext uri="{9D8B030D-6E8A-4147-A177-3AD203B41FA5}">
                      <a16:colId xmlns:a16="http://schemas.microsoft.com/office/drawing/2014/main" val="479851458"/>
                    </a:ext>
                  </a:extLst>
                </a:gridCol>
              </a:tblGrid>
              <a:tr h="545115">
                <a:tc>
                  <a:txBody>
                    <a:bodyPr/>
                    <a:lstStyle/>
                    <a:p>
                      <a:pPr algn="ctr"/>
                      <a:r>
                        <a:rPr lang="en-US"/>
                        <a:t>ALL ICD CODES</a:t>
                      </a:r>
                    </a:p>
                  </a:txBody>
                  <a:tcPr/>
                </a:tc>
                <a:extLst>
                  <a:ext uri="{0D108BD9-81ED-4DB2-BD59-A6C34878D82A}">
                    <a16:rowId xmlns:a16="http://schemas.microsoft.com/office/drawing/2014/main" val="3621488419"/>
                  </a:ext>
                </a:extLst>
              </a:tr>
              <a:tr h="896298">
                <a:tc>
                  <a:txBody>
                    <a:bodyPr/>
                    <a:lstStyle/>
                    <a:p>
                      <a:pPr algn="ctr"/>
                      <a:r>
                        <a:rPr lang="en-US"/>
                        <a:t>ICD 9 codes</a:t>
                      </a:r>
                    </a:p>
                  </a:txBody>
                  <a:tcPr/>
                </a:tc>
                <a:extLst>
                  <a:ext uri="{0D108BD9-81ED-4DB2-BD59-A6C34878D82A}">
                    <a16:rowId xmlns:a16="http://schemas.microsoft.com/office/drawing/2014/main" val="342487871"/>
                  </a:ext>
                </a:extLst>
              </a:tr>
            </a:tbl>
          </a:graphicData>
        </a:graphic>
      </p:graphicFrame>
      <p:sp>
        <p:nvSpPr>
          <p:cNvPr id="13" name="Right Arrow 12">
            <a:extLst>
              <a:ext uri="{FF2B5EF4-FFF2-40B4-BE49-F238E27FC236}">
                <a16:creationId xmlns:a16="http://schemas.microsoft.com/office/drawing/2014/main" id="{6589A1D7-59A0-138A-AEC4-BAE323D5476D}"/>
              </a:ext>
            </a:extLst>
          </p:cNvPr>
          <p:cNvSpPr/>
          <p:nvPr/>
        </p:nvSpPr>
        <p:spPr>
          <a:xfrm flipH="1" flipV="1">
            <a:off x="6472216" y="5304333"/>
            <a:ext cx="1047964" cy="472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6">
            <a:extLst>
              <a:ext uri="{FF2B5EF4-FFF2-40B4-BE49-F238E27FC236}">
                <a16:creationId xmlns:a16="http://schemas.microsoft.com/office/drawing/2014/main" id="{F12EFC6A-079E-CEC9-206F-AA8E91DB9D17}"/>
              </a:ext>
            </a:extLst>
          </p:cNvPr>
          <p:cNvGraphicFramePr>
            <a:graphicFrameLocks noGrp="1"/>
          </p:cNvGraphicFramePr>
          <p:nvPr>
            <p:extLst>
              <p:ext uri="{D42A27DB-BD31-4B8C-83A1-F6EECF244321}">
                <p14:modId xmlns:p14="http://schemas.microsoft.com/office/powerpoint/2010/main" val="4109878991"/>
              </p:ext>
            </p:extLst>
          </p:nvPr>
        </p:nvGraphicFramePr>
        <p:xfrm>
          <a:off x="3523998" y="4979726"/>
          <a:ext cx="2177675" cy="1285240"/>
        </p:xfrm>
        <a:graphic>
          <a:graphicData uri="http://schemas.openxmlformats.org/drawingml/2006/table">
            <a:tbl>
              <a:tblPr firstRow="1" bandRow="1">
                <a:tableStyleId>{5C22544A-7EE6-4342-B048-85BDC9FD1C3A}</a:tableStyleId>
              </a:tblPr>
              <a:tblGrid>
                <a:gridCol w="2177675">
                  <a:extLst>
                    <a:ext uri="{9D8B030D-6E8A-4147-A177-3AD203B41FA5}">
                      <a16:colId xmlns:a16="http://schemas.microsoft.com/office/drawing/2014/main" val="479851458"/>
                    </a:ext>
                  </a:extLst>
                </a:gridCol>
              </a:tblGrid>
              <a:tr h="486053">
                <a:tc>
                  <a:txBody>
                    <a:bodyPr/>
                    <a:lstStyle/>
                    <a:p>
                      <a:pPr algn="ctr"/>
                      <a:r>
                        <a:rPr lang="en-US"/>
                        <a:t>ALL ICD Descriptions</a:t>
                      </a:r>
                    </a:p>
                  </a:txBody>
                  <a:tcPr/>
                </a:tc>
                <a:extLst>
                  <a:ext uri="{0D108BD9-81ED-4DB2-BD59-A6C34878D82A}">
                    <a16:rowId xmlns:a16="http://schemas.microsoft.com/office/drawing/2014/main" val="3621488419"/>
                  </a:ext>
                </a:extLst>
              </a:tr>
              <a:tr h="799187">
                <a:tc>
                  <a:txBody>
                    <a:bodyPr/>
                    <a:lstStyle/>
                    <a:p>
                      <a:pPr algn="ctr"/>
                      <a:r>
                        <a:rPr lang="en-US"/>
                        <a:t>Descriptions</a:t>
                      </a:r>
                    </a:p>
                  </a:txBody>
                  <a:tcPr/>
                </a:tc>
                <a:extLst>
                  <a:ext uri="{0D108BD9-81ED-4DB2-BD59-A6C34878D82A}">
                    <a16:rowId xmlns:a16="http://schemas.microsoft.com/office/drawing/2014/main" val="342487871"/>
                  </a:ext>
                </a:extLst>
              </a:tr>
            </a:tbl>
          </a:graphicData>
        </a:graphic>
      </p:graphicFrame>
      <p:sp>
        <p:nvSpPr>
          <p:cNvPr id="18" name="TextBox 17">
            <a:extLst>
              <a:ext uri="{FF2B5EF4-FFF2-40B4-BE49-F238E27FC236}">
                <a16:creationId xmlns:a16="http://schemas.microsoft.com/office/drawing/2014/main" id="{F7215DE3-E25A-EE3C-91A0-1A9F07EF33F5}"/>
              </a:ext>
            </a:extLst>
          </p:cNvPr>
          <p:cNvSpPr txBox="1"/>
          <p:nvPr/>
        </p:nvSpPr>
        <p:spPr>
          <a:xfrm>
            <a:off x="6388627" y="1690688"/>
            <a:ext cx="1215142" cy="646331"/>
          </a:xfrm>
          <a:prstGeom prst="rect">
            <a:avLst/>
          </a:prstGeom>
          <a:noFill/>
        </p:spPr>
        <p:txBody>
          <a:bodyPr wrap="square" rtlCol="0">
            <a:spAutoFit/>
          </a:bodyPr>
          <a:lstStyle/>
          <a:p>
            <a:pPr algn="ctr"/>
            <a:r>
              <a:rPr lang="en-US"/>
              <a:t>Combining all codes</a:t>
            </a:r>
          </a:p>
        </p:txBody>
      </p:sp>
      <p:sp>
        <p:nvSpPr>
          <p:cNvPr id="19" name="Right Arrow 18">
            <a:extLst>
              <a:ext uri="{FF2B5EF4-FFF2-40B4-BE49-F238E27FC236}">
                <a16:creationId xmlns:a16="http://schemas.microsoft.com/office/drawing/2014/main" id="{F882ED20-1900-2666-414B-2F14AAC203EB}"/>
              </a:ext>
            </a:extLst>
          </p:cNvPr>
          <p:cNvSpPr/>
          <p:nvPr/>
        </p:nvSpPr>
        <p:spPr>
          <a:xfrm rot="16200000" flipH="1" flipV="1">
            <a:off x="8359553" y="3898738"/>
            <a:ext cx="1047964" cy="472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13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4" grpId="0"/>
      <p:bldP spid="13" grpId="0" animBg="1"/>
      <p:bldP spid="18" grpId="0"/>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7BE0-01A3-CD27-F349-1909A6036201}"/>
              </a:ext>
            </a:extLst>
          </p:cNvPr>
          <p:cNvSpPr>
            <a:spLocks noGrp="1"/>
          </p:cNvSpPr>
          <p:nvPr>
            <p:ph type="title"/>
          </p:nvPr>
        </p:nvSpPr>
        <p:spPr/>
        <p:txBody>
          <a:bodyPr>
            <a:normAutofit/>
          </a:bodyPr>
          <a:lstStyle/>
          <a:p>
            <a:r>
              <a:rPr lang="en-CA" sz="3700" b="1">
                <a:latin typeface="Arial"/>
                <a:ea typeface="Calibri Light"/>
                <a:cs typeface="Arial"/>
              </a:rPr>
              <a:t>Table of Contents</a:t>
            </a:r>
            <a:endParaRPr lang="en-US"/>
          </a:p>
        </p:txBody>
      </p:sp>
      <p:sp>
        <p:nvSpPr>
          <p:cNvPr id="3" name="Content Placeholder 2">
            <a:extLst>
              <a:ext uri="{FF2B5EF4-FFF2-40B4-BE49-F238E27FC236}">
                <a16:creationId xmlns:a16="http://schemas.microsoft.com/office/drawing/2014/main" id="{706045B3-AF3C-EEA9-40B2-F77634EA260C}"/>
              </a:ext>
            </a:extLst>
          </p:cNvPr>
          <p:cNvSpPr>
            <a:spLocks noGrp="1"/>
          </p:cNvSpPr>
          <p:nvPr>
            <p:ph idx="1"/>
          </p:nvPr>
        </p:nvSpPr>
        <p:spPr>
          <a:xfrm>
            <a:off x="838200" y="1825625"/>
            <a:ext cx="10826954" cy="4892112"/>
          </a:xfrm>
        </p:spPr>
        <p:txBody>
          <a:bodyPr vert="horz" lIns="91440" tIns="45720" rIns="91440" bIns="45720" rtlCol="0" anchor="t">
            <a:normAutofit/>
          </a:bodyPr>
          <a:lstStyle/>
          <a:p>
            <a:r>
              <a:rPr lang="en-US">
                <a:ea typeface="Calibri"/>
                <a:cs typeface="Calibri"/>
              </a:rPr>
              <a:t>Project Overview</a:t>
            </a:r>
          </a:p>
          <a:p>
            <a:r>
              <a:rPr lang="en-US">
                <a:ea typeface="Calibri"/>
                <a:cs typeface="Calibri"/>
              </a:rPr>
              <a:t>Project Goals</a:t>
            </a:r>
          </a:p>
          <a:p>
            <a:r>
              <a:rPr lang="en-US">
                <a:ea typeface="Calibri"/>
                <a:cs typeface="Calibri"/>
              </a:rPr>
              <a:t>Project Deliverables</a:t>
            </a:r>
          </a:p>
          <a:p>
            <a:r>
              <a:rPr lang="en-US">
                <a:ea typeface="Calibri"/>
                <a:cs typeface="Calibri"/>
              </a:rPr>
              <a:t>Project Roadmap</a:t>
            </a:r>
          </a:p>
          <a:p>
            <a:r>
              <a:rPr lang="en-US">
                <a:ea typeface="Calibri"/>
                <a:cs typeface="Calibri"/>
              </a:rPr>
              <a:t>Methodology Overview</a:t>
            </a:r>
          </a:p>
          <a:p>
            <a:r>
              <a:rPr lang="en-US">
                <a:ea typeface="Calibri"/>
                <a:cs typeface="Calibri"/>
              </a:rPr>
              <a:t>Results and Findings </a:t>
            </a:r>
          </a:p>
          <a:p>
            <a:r>
              <a:rPr lang="en-US">
                <a:ea typeface="Calibri"/>
                <a:cs typeface="Calibri"/>
              </a:rPr>
              <a:t>What worked well/what didn't </a:t>
            </a:r>
          </a:p>
          <a:p>
            <a:r>
              <a:rPr lang="en-US">
                <a:ea typeface="Calibri"/>
                <a:cs typeface="Calibri"/>
              </a:rPr>
              <a:t>Future Work</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pic>
        <p:nvPicPr>
          <p:cNvPr id="4" name="Picture 2" descr="SFU OLC Experience] Textbook to Reality: My Experience as a Research  Assistant for the UBC Department of Emergency Medicine">
            <a:extLst>
              <a:ext uri="{FF2B5EF4-FFF2-40B4-BE49-F238E27FC236}">
                <a16:creationId xmlns:a16="http://schemas.microsoft.com/office/drawing/2014/main" id="{B20E0518-22E0-3827-9DBA-561EA6E24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4911725"/>
            <a:ext cx="3047999" cy="148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624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8966-F08D-2885-4E8B-943E91730030}"/>
              </a:ext>
            </a:extLst>
          </p:cNvPr>
          <p:cNvSpPr>
            <a:spLocks noGrp="1"/>
          </p:cNvSpPr>
          <p:nvPr>
            <p:ph type="title"/>
          </p:nvPr>
        </p:nvSpPr>
        <p:spPr/>
        <p:txBody>
          <a:bodyPr/>
          <a:lstStyle/>
          <a:p>
            <a:r>
              <a:rPr lang="en-US">
                <a:ea typeface="Calibri Light"/>
                <a:cs typeface="Calibri Light"/>
              </a:rPr>
              <a:t>DIN Numbers</a:t>
            </a:r>
            <a:endParaRPr lang="en-US"/>
          </a:p>
        </p:txBody>
      </p:sp>
      <p:sp>
        <p:nvSpPr>
          <p:cNvPr id="7" name="Rectangle 6">
            <a:extLst>
              <a:ext uri="{FF2B5EF4-FFF2-40B4-BE49-F238E27FC236}">
                <a16:creationId xmlns:a16="http://schemas.microsoft.com/office/drawing/2014/main" id="{0AD28A45-28D4-D7C9-A403-1C7B14A8D851}"/>
              </a:ext>
            </a:extLst>
          </p:cNvPr>
          <p:cNvSpPr/>
          <p:nvPr/>
        </p:nvSpPr>
        <p:spPr>
          <a:xfrm>
            <a:off x="1376737" y="2856216"/>
            <a:ext cx="3020602" cy="132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DIN Numbers</a:t>
            </a:r>
          </a:p>
        </p:txBody>
      </p:sp>
      <p:sp>
        <p:nvSpPr>
          <p:cNvPr id="8" name="Oval 7">
            <a:extLst>
              <a:ext uri="{FF2B5EF4-FFF2-40B4-BE49-F238E27FC236}">
                <a16:creationId xmlns:a16="http://schemas.microsoft.com/office/drawing/2014/main" id="{DD0420D2-8EAA-1860-C31F-E347BD58B8F9}"/>
              </a:ext>
            </a:extLst>
          </p:cNvPr>
          <p:cNvSpPr/>
          <p:nvPr/>
        </p:nvSpPr>
        <p:spPr>
          <a:xfrm>
            <a:off x="5671335" y="3143892"/>
            <a:ext cx="1438382" cy="801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DIN Decoder</a:t>
            </a:r>
          </a:p>
        </p:txBody>
      </p:sp>
      <p:cxnSp>
        <p:nvCxnSpPr>
          <p:cNvPr id="10" name="Straight Arrow Connector 9">
            <a:extLst>
              <a:ext uri="{FF2B5EF4-FFF2-40B4-BE49-F238E27FC236}">
                <a16:creationId xmlns:a16="http://schemas.microsoft.com/office/drawing/2014/main" id="{1330832C-6B68-5F1B-E280-3B0299F4D80E}"/>
              </a:ext>
            </a:extLst>
          </p:cNvPr>
          <p:cNvCxnSpPr/>
          <p:nvPr/>
        </p:nvCxnSpPr>
        <p:spPr>
          <a:xfrm>
            <a:off x="4643919" y="3518899"/>
            <a:ext cx="842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2C97C0-AD09-50FC-E337-C2AB2395A13E}"/>
              </a:ext>
            </a:extLst>
          </p:cNvPr>
          <p:cNvCxnSpPr/>
          <p:nvPr/>
        </p:nvCxnSpPr>
        <p:spPr>
          <a:xfrm>
            <a:off x="7282665" y="3517186"/>
            <a:ext cx="842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9337D23-1D93-2931-259E-9BE17A465488}"/>
              </a:ext>
            </a:extLst>
          </p:cNvPr>
          <p:cNvSpPr/>
          <p:nvPr/>
        </p:nvSpPr>
        <p:spPr>
          <a:xfrm>
            <a:off x="8449639" y="2854503"/>
            <a:ext cx="3020602" cy="132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Classifications of Medicines</a:t>
            </a:r>
          </a:p>
        </p:txBody>
      </p:sp>
    </p:spTree>
    <p:extLst>
      <p:ext uri="{BB962C8B-B14F-4D97-AF65-F5344CB8AC3E}">
        <p14:creationId xmlns:p14="http://schemas.microsoft.com/office/powerpoint/2010/main" val="91019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29F6-1B86-6DCF-F8F5-A2D85C98EC05}"/>
              </a:ext>
            </a:extLst>
          </p:cNvPr>
          <p:cNvSpPr>
            <a:spLocks noGrp="1"/>
          </p:cNvSpPr>
          <p:nvPr>
            <p:ph type="title"/>
          </p:nvPr>
        </p:nvSpPr>
        <p:spPr/>
        <p:txBody>
          <a:bodyPr/>
          <a:lstStyle/>
          <a:p>
            <a:r>
              <a:rPr lang="en-US">
                <a:ea typeface="Calibri Light"/>
                <a:cs typeface="Calibri Light"/>
              </a:rPr>
              <a:t>Check model performance</a:t>
            </a:r>
            <a:endParaRPr lang="en-US"/>
          </a:p>
        </p:txBody>
      </p:sp>
      <p:sp>
        <p:nvSpPr>
          <p:cNvPr id="3" name="Content Placeholder 2">
            <a:extLst>
              <a:ext uri="{FF2B5EF4-FFF2-40B4-BE49-F238E27FC236}">
                <a16:creationId xmlns:a16="http://schemas.microsoft.com/office/drawing/2014/main" id="{10F0967A-CB7A-CCA6-F27A-8BF82EEAA174}"/>
              </a:ext>
            </a:extLst>
          </p:cNvPr>
          <p:cNvSpPr>
            <a:spLocks noGrp="1"/>
          </p:cNvSpPr>
          <p:nvPr>
            <p:ph idx="1"/>
          </p:nvPr>
        </p:nvSpPr>
        <p:spPr/>
        <p:txBody>
          <a:bodyPr vert="horz" lIns="91440" tIns="45720" rIns="91440" bIns="45720" rtlCol="0" anchor="t">
            <a:normAutofit/>
          </a:bodyPr>
          <a:lstStyle/>
          <a:p>
            <a:r>
              <a:rPr lang="en-US">
                <a:ea typeface="Calibri"/>
                <a:cs typeface="Calibri"/>
              </a:rPr>
              <a:t>Slight improvement in scores</a:t>
            </a:r>
          </a:p>
          <a:p>
            <a:r>
              <a:rPr lang="en-US">
                <a:ea typeface="Calibri"/>
                <a:cs typeface="Calibri"/>
              </a:rPr>
              <a:t>These can still potentially be optimized further (given sufficient resources)</a:t>
            </a:r>
          </a:p>
          <a:p>
            <a:r>
              <a:rPr lang="en-US" err="1">
                <a:ea typeface="Calibri"/>
                <a:cs typeface="Calibri"/>
              </a:rPr>
              <a:t>XGBoost</a:t>
            </a:r>
            <a:r>
              <a:rPr lang="en-US">
                <a:ea typeface="Calibri"/>
                <a:cs typeface="Calibri"/>
              </a:rPr>
              <a:t> seemingly higher performing</a:t>
            </a:r>
          </a:p>
          <a:p>
            <a:endParaRPr lang="en-US">
              <a:ea typeface="Calibri"/>
              <a:cs typeface="Calibri"/>
            </a:endParaRPr>
          </a:p>
        </p:txBody>
      </p:sp>
      <p:pic>
        <p:nvPicPr>
          <p:cNvPr id="8" name="Content Placeholder 3">
            <a:extLst>
              <a:ext uri="{FF2B5EF4-FFF2-40B4-BE49-F238E27FC236}">
                <a16:creationId xmlns:a16="http://schemas.microsoft.com/office/drawing/2014/main" id="{EEC6BB19-0000-CCA4-4EBC-02F64A88E13C}"/>
              </a:ext>
            </a:extLst>
          </p:cNvPr>
          <p:cNvPicPr>
            <a:picLocks noGrp="1" noChangeAspect="1"/>
          </p:cNvPicPr>
          <p:nvPr/>
        </p:nvPicPr>
        <p:blipFill rotWithShape="1">
          <a:blip r:embed="rId2"/>
          <a:srcRect l="2873"/>
          <a:stretch/>
        </p:blipFill>
        <p:spPr>
          <a:xfrm>
            <a:off x="993410" y="4001507"/>
            <a:ext cx="10213489" cy="2426676"/>
          </a:xfrm>
          <a:prstGeom prst="rect">
            <a:avLst/>
          </a:prstGeom>
          <a:ln w="57150">
            <a:solidFill>
              <a:schemeClr val="accent2"/>
            </a:solidFill>
          </a:ln>
        </p:spPr>
      </p:pic>
      <p:sp>
        <p:nvSpPr>
          <p:cNvPr id="10" name="Rectangle 9">
            <a:extLst>
              <a:ext uri="{FF2B5EF4-FFF2-40B4-BE49-F238E27FC236}">
                <a16:creationId xmlns:a16="http://schemas.microsoft.com/office/drawing/2014/main" id="{ADCDDC6E-1F76-0217-9FFF-09F390E9E574}"/>
              </a:ext>
            </a:extLst>
          </p:cNvPr>
          <p:cNvSpPr/>
          <p:nvPr/>
        </p:nvSpPr>
        <p:spPr>
          <a:xfrm>
            <a:off x="1651842" y="5947936"/>
            <a:ext cx="725277" cy="238698"/>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244519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0140-7A73-F7D7-3DC1-C670F761D96A}"/>
              </a:ext>
            </a:extLst>
          </p:cNvPr>
          <p:cNvSpPr>
            <a:spLocks noGrp="1"/>
          </p:cNvSpPr>
          <p:nvPr>
            <p:ph type="title"/>
          </p:nvPr>
        </p:nvSpPr>
        <p:spPr>
          <a:xfrm>
            <a:off x="957844" y="564523"/>
            <a:ext cx="3932237" cy="569891"/>
          </a:xfrm>
        </p:spPr>
        <p:txBody>
          <a:bodyPr>
            <a:noAutofit/>
          </a:bodyPr>
          <a:lstStyle/>
          <a:p>
            <a:r>
              <a:rPr lang="en-US" sz="4000">
                <a:ea typeface="Calibri Light"/>
                <a:cs typeface="Calibri Light"/>
              </a:rPr>
              <a:t>New Idea</a:t>
            </a:r>
          </a:p>
        </p:txBody>
      </p:sp>
      <p:sp>
        <p:nvSpPr>
          <p:cNvPr id="4" name="Text Placeholder 3">
            <a:extLst>
              <a:ext uri="{FF2B5EF4-FFF2-40B4-BE49-F238E27FC236}">
                <a16:creationId xmlns:a16="http://schemas.microsoft.com/office/drawing/2014/main" id="{0AC73C1C-8328-2C8D-95FD-08BDE4A80E38}"/>
              </a:ext>
            </a:extLst>
          </p:cNvPr>
          <p:cNvSpPr>
            <a:spLocks noGrp="1"/>
          </p:cNvSpPr>
          <p:nvPr>
            <p:ph type="body" sz="half" idx="2"/>
          </p:nvPr>
        </p:nvSpPr>
        <p:spPr>
          <a:xfrm>
            <a:off x="471371" y="1718220"/>
            <a:ext cx="3932237" cy="3811588"/>
          </a:xfrm>
        </p:spPr>
        <p:txBody>
          <a:bodyPr vert="horz" lIns="91440" tIns="45720" rIns="91440" bIns="45720" rtlCol="0" anchor="t">
            <a:noAutofit/>
          </a:bodyPr>
          <a:lstStyle/>
          <a:p>
            <a:pPr marL="285750" indent="-285750">
              <a:buFont typeface="Arial"/>
              <a:buChar char="•"/>
            </a:pPr>
            <a:r>
              <a:rPr lang="en-US" sz="2400">
                <a:ea typeface="Calibri"/>
                <a:cs typeface="Calibri"/>
              </a:rPr>
              <a:t>Dual Logistic Regression</a:t>
            </a:r>
          </a:p>
          <a:p>
            <a:pPr marL="742950" lvl="1" indent="-285750">
              <a:buFont typeface="Arial"/>
              <a:buChar char="•"/>
            </a:pPr>
            <a:r>
              <a:rPr lang="en-US" sz="2400">
                <a:ea typeface="Calibri"/>
                <a:cs typeface="Calibri"/>
              </a:rPr>
              <a:t>2 individual LR models, one trained to correctly predict 'green', the other to predict 'red' correctly.</a:t>
            </a:r>
          </a:p>
          <a:p>
            <a:pPr marL="742950" lvl="1" indent="-285750">
              <a:buFont typeface="Arial"/>
              <a:buChar char="•"/>
            </a:pPr>
            <a:r>
              <a:rPr lang="en-US" sz="2400">
                <a:ea typeface="Calibri"/>
                <a:cs typeface="Calibri"/>
              </a:rPr>
              <a:t>Each model can be set to a specific threshold. Allows the model to be more strict or less strict when predicting.</a:t>
            </a:r>
          </a:p>
          <a:p>
            <a:pPr marL="742950" lvl="1" indent="-285750">
              <a:buFont typeface="Arial"/>
              <a:buChar char="•"/>
            </a:pPr>
            <a:r>
              <a:rPr lang="en-US" sz="2400">
                <a:ea typeface="Calibri"/>
                <a:cs typeface="Calibri"/>
              </a:rPr>
              <a:t>Balanced class weights to deal with imbalance.</a:t>
            </a:r>
          </a:p>
          <a:p>
            <a:pPr lvl="1"/>
            <a:endParaRPr lang="en-US" sz="2400">
              <a:ea typeface="Calibri"/>
              <a:cs typeface="Calibri"/>
            </a:endParaRPr>
          </a:p>
          <a:p>
            <a:endParaRPr lang="en-US" sz="2400">
              <a:ea typeface="Calibri"/>
              <a:cs typeface="Calibri"/>
            </a:endParaRPr>
          </a:p>
        </p:txBody>
      </p:sp>
      <p:pic>
        <p:nvPicPr>
          <p:cNvPr id="3" name="Picture 4" descr="Diagram&#10;&#10;Description automatically generated">
            <a:extLst>
              <a:ext uri="{FF2B5EF4-FFF2-40B4-BE49-F238E27FC236}">
                <a16:creationId xmlns:a16="http://schemas.microsoft.com/office/drawing/2014/main" id="{FAC5C38B-99C3-EA5D-78FB-F7494BE66A5B}"/>
              </a:ext>
            </a:extLst>
          </p:cNvPr>
          <p:cNvPicPr>
            <a:picLocks noChangeAspect="1"/>
          </p:cNvPicPr>
          <p:nvPr/>
        </p:nvPicPr>
        <p:blipFill>
          <a:blip r:embed="rId2"/>
          <a:stretch>
            <a:fillRect/>
          </a:stretch>
        </p:blipFill>
        <p:spPr>
          <a:xfrm>
            <a:off x="4552680" y="1828586"/>
            <a:ext cx="7723031" cy="3114970"/>
          </a:xfrm>
          <a:prstGeom prst="rect">
            <a:avLst/>
          </a:prstGeom>
        </p:spPr>
      </p:pic>
    </p:spTree>
    <p:extLst>
      <p:ext uri="{BB962C8B-B14F-4D97-AF65-F5344CB8AC3E}">
        <p14:creationId xmlns:p14="http://schemas.microsoft.com/office/powerpoint/2010/main" val="3217185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88712-440A-0E19-A715-60A5130AC654}"/>
              </a:ext>
            </a:extLst>
          </p:cNvPr>
          <p:cNvSpPr>
            <a:spLocks noGrp="1"/>
          </p:cNvSpPr>
          <p:nvPr>
            <p:ph type="title"/>
          </p:nvPr>
        </p:nvSpPr>
        <p:spPr/>
        <p:txBody>
          <a:bodyPr/>
          <a:lstStyle/>
          <a:p>
            <a:r>
              <a:rPr lang="en-US">
                <a:ea typeface="Calibri Light"/>
                <a:cs typeface="Calibri Light"/>
              </a:rPr>
              <a:t>How the decision is made WIP</a:t>
            </a:r>
            <a:endParaRPr lang="en-US"/>
          </a:p>
        </p:txBody>
      </p:sp>
      <p:sp>
        <p:nvSpPr>
          <p:cNvPr id="6" name="Oval 5">
            <a:extLst>
              <a:ext uri="{FF2B5EF4-FFF2-40B4-BE49-F238E27FC236}">
                <a16:creationId xmlns:a16="http://schemas.microsoft.com/office/drawing/2014/main" id="{06D51A91-CA0F-19FA-136C-9C0BEB6B8C5C}"/>
              </a:ext>
            </a:extLst>
          </p:cNvPr>
          <p:cNvSpPr/>
          <p:nvPr/>
        </p:nvSpPr>
        <p:spPr>
          <a:xfrm>
            <a:off x="1024943" y="1816457"/>
            <a:ext cx="1706450" cy="1609858"/>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Green</a:t>
            </a:r>
            <a:endParaRPr lang="en-US"/>
          </a:p>
        </p:txBody>
      </p:sp>
      <p:sp>
        <p:nvSpPr>
          <p:cNvPr id="10" name="Rectangle 9">
            <a:extLst>
              <a:ext uri="{FF2B5EF4-FFF2-40B4-BE49-F238E27FC236}">
                <a16:creationId xmlns:a16="http://schemas.microsoft.com/office/drawing/2014/main" id="{175882C4-CA39-068A-4773-9DEE0A942595}"/>
              </a:ext>
            </a:extLst>
          </p:cNvPr>
          <p:cNvSpPr/>
          <p:nvPr/>
        </p:nvSpPr>
        <p:spPr>
          <a:xfrm>
            <a:off x="1880852" y="4885923"/>
            <a:ext cx="2082083" cy="127715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Model Green</a:t>
            </a:r>
            <a:endParaRPr lang="en-US"/>
          </a:p>
        </p:txBody>
      </p:sp>
      <p:sp>
        <p:nvSpPr>
          <p:cNvPr id="11" name="Rectangle 10">
            <a:extLst>
              <a:ext uri="{FF2B5EF4-FFF2-40B4-BE49-F238E27FC236}">
                <a16:creationId xmlns:a16="http://schemas.microsoft.com/office/drawing/2014/main" id="{E3A8ED3A-F6D1-B47D-DCEB-93E02D18E895}"/>
              </a:ext>
            </a:extLst>
          </p:cNvPr>
          <p:cNvSpPr/>
          <p:nvPr/>
        </p:nvSpPr>
        <p:spPr>
          <a:xfrm>
            <a:off x="8234429" y="4885921"/>
            <a:ext cx="2082083" cy="127715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Model Red</a:t>
            </a:r>
            <a:endParaRPr lang="en-US"/>
          </a:p>
        </p:txBody>
      </p:sp>
      <p:sp>
        <p:nvSpPr>
          <p:cNvPr id="13" name="Oval 12">
            <a:extLst>
              <a:ext uri="{FF2B5EF4-FFF2-40B4-BE49-F238E27FC236}">
                <a16:creationId xmlns:a16="http://schemas.microsoft.com/office/drawing/2014/main" id="{49B53165-068C-3B3D-9BA5-06356928708A}"/>
              </a:ext>
            </a:extLst>
          </p:cNvPr>
          <p:cNvSpPr/>
          <p:nvPr/>
        </p:nvSpPr>
        <p:spPr>
          <a:xfrm>
            <a:off x="5242774" y="1816457"/>
            <a:ext cx="1706450" cy="1609858"/>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No Prediction</a:t>
            </a:r>
            <a:endParaRPr lang="en-US"/>
          </a:p>
        </p:txBody>
      </p:sp>
      <p:sp>
        <p:nvSpPr>
          <p:cNvPr id="15" name="Oval 14">
            <a:extLst>
              <a:ext uri="{FF2B5EF4-FFF2-40B4-BE49-F238E27FC236}">
                <a16:creationId xmlns:a16="http://schemas.microsoft.com/office/drawing/2014/main" id="{215D070D-45F3-D0C3-86F2-0EDED2EF4867}"/>
              </a:ext>
            </a:extLst>
          </p:cNvPr>
          <p:cNvSpPr/>
          <p:nvPr/>
        </p:nvSpPr>
        <p:spPr>
          <a:xfrm>
            <a:off x="9460604" y="1816457"/>
            <a:ext cx="1706450" cy="1609858"/>
          </a:xfrm>
          <a:prstGeom prst="ellipse">
            <a:avLst/>
          </a:prstGeom>
          <a:solidFill>
            <a:srgbClr val="F56F5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Red</a:t>
            </a:r>
            <a:endParaRPr lang="en-US"/>
          </a:p>
        </p:txBody>
      </p:sp>
      <p:cxnSp>
        <p:nvCxnSpPr>
          <p:cNvPr id="17" name="Straight Arrow Connector 16">
            <a:extLst>
              <a:ext uri="{FF2B5EF4-FFF2-40B4-BE49-F238E27FC236}">
                <a16:creationId xmlns:a16="http://schemas.microsoft.com/office/drawing/2014/main" id="{CD887722-D0EB-D4B9-8CAB-7546900E362A}"/>
              </a:ext>
            </a:extLst>
          </p:cNvPr>
          <p:cNvCxnSpPr>
            <a:cxnSpLocks/>
          </p:cNvCxnSpPr>
          <p:nvPr/>
        </p:nvCxnSpPr>
        <p:spPr>
          <a:xfrm flipH="1" flipV="1">
            <a:off x="2127321" y="3428841"/>
            <a:ext cx="729385" cy="14401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0995E9F-97CF-3EC7-5F9B-972FF968B7C8}"/>
              </a:ext>
            </a:extLst>
          </p:cNvPr>
          <p:cNvCxnSpPr>
            <a:cxnSpLocks/>
          </p:cNvCxnSpPr>
          <p:nvPr/>
        </p:nvCxnSpPr>
        <p:spPr>
          <a:xfrm flipH="1" flipV="1">
            <a:off x="2630066" y="3091631"/>
            <a:ext cx="6698384" cy="1719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9004BA-0EEA-4B34-FB3E-2723F73BB7C7}"/>
              </a:ext>
            </a:extLst>
          </p:cNvPr>
          <p:cNvCxnSpPr>
            <a:cxnSpLocks/>
          </p:cNvCxnSpPr>
          <p:nvPr/>
        </p:nvCxnSpPr>
        <p:spPr>
          <a:xfrm flipV="1">
            <a:off x="2869846" y="3236152"/>
            <a:ext cx="2655819" cy="1619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5AA975-4449-4CFE-1B83-78AD9E892A32}"/>
              </a:ext>
            </a:extLst>
          </p:cNvPr>
          <p:cNvCxnSpPr>
            <a:cxnSpLocks/>
          </p:cNvCxnSpPr>
          <p:nvPr/>
        </p:nvCxnSpPr>
        <p:spPr>
          <a:xfrm flipH="1" flipV="1">
            <a:off x="6708079" y="3242195"/>
            <a:ext cx="2640850" cy="1571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054F43-47FE-3D91-9DE2-ACCAB285880F}"/>
              </a:ext>
            </a:extLst>
          </p:cNvPr>
          <p:cNvCxnSpPr>
            <a:cxnSpLocks/>
          </p:cNvCxnSpPr>
          <p:nvPr/>
        </p:nvCxnSpPr>
        <p:spPr>
          <a:xfrm flipV="1">
            <a:off x="2864590" y="3278192"/>
            <a:ext cx="6938785" cy="15855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62FA16-8F1D-9902-0DDE-E14292FF6486}"/>
              </a:ext>
            </a:extLst>
          </p:cNvPr>
          <p:cNvCxnSpPr>
            <a:cxnSpLocks/>
          </p:cNvCxnSpPr>
          <p:nvPr/>
        </p:nvCxnSpPr>
        <p:spPr>
          <a:xfrm flipV="1">
            <a:off x="9314145" y="3434887"/>
            <a:ext cx="857967" cy="1410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81348E-525E-217D-2E03-0A97279D2FB5}"/>
              </a:ext>
            </a:extLst>
          </p:cNvPr>
          <p:cNvSpPr txBox="1"/>
          <p:nvPr/>
        </p:nvSpPr>
        <p:spPr>
          <a:xfrm>
            <a:off x="1763767" y="4056336"/>
            <a:ext cx="8513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B050"/>
                </a:solidFill>
                <a:ea typeface="Calibri"/>
                <a:cs typeface="Calibri"/>
              </a:rPr>
              <a:t>Green</a:t>
            </a:r>
          </a:p>
        </p:txBody>
      </p:sp>
      <p:sp>
        <p:nvSpPr>
          <p:cNvPr id="25" name="TextBox 24">
            <a:extLst>
              <a:ext uri="{FF2B5EF4-FFF2-40B4-BE49-F238E27FC236}">
                <a16:creationId xmlns:a16="http://schemas.microsoft.com/office/drawing/2014/main" id="{B332D7EB-C00C-E367-C71A-B49655C73075}"/>
              </a:ext>
            </a:extLst>
          </p:cNvPr>
          <p:cNvSpPr txBox="1"/>
          <p:nvPr/>
        </p:nvSpPr>
        <p:spPr>
          <a:xfrm>
            <a:off x="9777904" y="4187715"/>
            <a:ext cx="8513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0000"/>
                </a:solidFill>
                <a:ea typeface="Calibri"/>
                <a:cs typeface="Calibri"/>
              </a:rPr>
              <a:t>Red</a:t>
            </a:r>
          </a:p>
        </p:txBody>
      </p:sp>
      <p:sp>
        <p:nvSpPr>
          <p:cNvPr id="26" name="TextBox 25">
            <a:extLst>
              <a:ext uri="{FF2B5EF4-FFF2-40B4-BE49-F238E27FC236}">
                <a16:creationId xmlns:a16="http://schemas.microsoft.com/office/drawing/2014/main" id="{231C163A-38F1-B98B-08BC-84C0E99E0C16}"/>
              </a:ext>
            </a:extLst>
          </p:cNvPr>
          <p:cNvSpPr txBox="1"/>
          <p:nvPr/>
        </p:nvSpPr>
        <p:spPr>
          <a:xfrm>
            <a:off x="3261490" y="2992163"/>
            <a:ext cx="1219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lumMod val="50000"/>
                    <a:lumOff val="50000"/>
                  </a:schemeClr>
                </a:solidFill>
                <a:ea typeface="Calibri"/>
                <a:cs typeface="Calibri"/>
              </a:rPr>
              <a:t>Not Red</a:t>
            </a:r>
          </a:p>
        </p:txBody>
      </p:sp>
      <p:sp>
        <p:nvSpPr>
          <p:cNvPr id="27" name="TextBox 26">
            <a:extLst>
              <a:ext uri="{FF2B5EF4-FFF2-40B4-BE49-F238E27FC236}">
                <a16:creationId xmlns:a16="http://schemas.microsoft.com/office/drawing/2014/main" id="{8E4F0BB8-D930-199F-610F-6170BD0FB9A8}"/>
              </a:ext>
            </a:extLst>
          </p:cNvPr>
          <p:cNvSpPr txBox="1"/>
          <p:nvPr/>
        </p:nvSpPr>
        <p:spPr>
          <a:xfrm>
            <a:off x="8240766" y="3057852"/>
            <a:ext cx="1219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lumMod val="50000"/>
                    <a:lumOff val="50000"/>
                  </a:schemeClr>
                </a:solidFill>
                <a:ea typeface="Calibri"/>
                <a:cs typeface="Calibri"/>
              </a:rPr>
              <a:t>Not Green</a:t>
            </a:r>
          </a:p>
        </p:txBody>
      </p:sp>
      <p:sp>
        <p:nvSpPr>
          <p:cNvPr id="29" name="TextBox 28">
            <a:extLst>
              <a:ext uri="{FF2B5EF4-FFF2-40B4-BE49-F238E27FC236}">
                <a16:creationId xmlns:a16="http://schemas.microsoft.com/office/drawing/2014/main" id="{A3B502AC-0227-EC95-AAFF-0534E153DC68}"/>
              </a:ext>
            </a:extLst>
          </p:cNvPr>
          <p:cNvSpPr txBox="1"/>
          <p:nvPr/>
        </p:nvSpPr>
        <p:spPr>
          <a:xfrm>
            <a:off x="4648858" y="4655425"/>
            <a:ext cx="30847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lumMod val="50000"/>
                    <a:lumOff val="50000"/>
                  </a:schemeClr>
                </a:solidFill>
                <a:ea typeface="Calibri"/>
                <a:cs typeface="Calibri"/>
              </a:rPr>
              <a:t>If the models predict both Green and Red or they predict neither Green nor Red</a:t>
            </a:r>
            <a:endParaRPr lang="en-US">
              <a:solidFill>
                <a:schemeClr val="tx1">
                  <a:lumMod val="50000"/>
                  <a:lumOff val="50000"/>
                </a:schemeClr>
              </a:solidFill>
            </a:endParaRPr>
          </a:p>
        </p:txBody>
      </p:sp>
    </p:spTree>
    <p:extLst>
      <p:ext uri="{BB962C8B-B14F-4D97-AF65-F5344CB8AC3E}">
        <p14:creationId xmlns:p14="http://schemas.microsoft.com/office/powerpoint/2010/main" val="370994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24" grpId="0"/>
      <p:bldP spid="25" grpId="0"/>
      <p:bldP spid="26" grpId="0"/>
      <p:bldP spid="27"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FB7C7-1636-506A-6936-F976CBB395AC}"/>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a:t>Results</a:t>
            </a:r>
          </a:p>
        </p:txBody>
      </p:sp>
      <p:sp>
        <p:nvSpPr>
          <p:cNvPr id="1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1390FB-5D59-3B27-A819-FD71895EF6CC}"/>
              </a:ext>
            </a:extLst>
          </p:cNvPr>
          <p:cNvSpPr txBox="1"/>
          <p:nvPr/>
        </p:nvSpPr>
        <p:spPr>
          <a:xfrm>
            <a:off x="5541263" y="457200"/>
            <a:ext cx="6007608" cy="19293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200"/>
              <a:t>The Dual Logistic regression models outperform all other models significantly.</a:t>
            </a:r>
          </a:p>
          <a:p>
            <a:pPr marL="285750" indent="-228600">
              <a:lnSpc>
                <a:spcPct val="90000"/>
              </a:lnSpc>
              <a:spcAft>
                <a:spcPts val="600"/>
              </a:spcAft>
              <a:buFont typeface="Arial" panose="020B0604020202020204" pitchFamily="34" charset="0"/>
              <a:buChar char="•"/>
            </a:pPr>
            <a:r>
              <a:rPr lang="en-US" sz="2200"/>
              <a:t>Only making predictions on 20% of test data, but is accurate for those predictions</a:t>
            </a:r>
          </a:p>
        </p:txBody>
      </p:sp>
      <p:pic>
        <p:nvPicPr>
          <p:cNvPr id="8" name="Picture 8" descr="Table&#10;&#10;Description automatically generated">
            <a:extLst>
              <a:ext uri="{FF2B5EF4-FFF2-40B4-BE49-F238E27FC236}">
                <a16:creationId xmlns:a16="http://schemas.microsoft.com/office/drawing/2014/main" id="{54600627-890C-B701-60D1-D6F37AF39E51}"/>
              </a:ext>
            </a:extLst>
          </p:cNvPr>
          <p:cNvPicPr>
            <a:picLocks noChangeAspect="1"/>
          </p:cNvPicPr>
          <p:nvPr/>
        </p:nvPicPr>
        <p:blipFill>
          <a:blip r:embed="rId2"/>
          <a:stretch>
            <a:fillRect/>
          </a:stretch>
        </p:blipFill>
        <p:spPr>
          <a:xfrm>
            <a:off x="1860731" y="2569464"/>
            <a:ext cx="2679337" cy="3678936"/>
          </a:xfrm>
          <a:prstGeom prst="rect">
            <a:avLst/>
          </a:prstGeom>
        </p:spPr>
      </p:pic>
      <p:pic>
        <p:nvPicPr>
          <p:cNvPr id="11" name="Picture 11" descr="Chart, line chart&#10;&#10;Description automatically generated">
            <a:extLst>
              <a:ext uri="{FF2B5EF4-FFF2-40B4-BE49-F238E27FC236}">
                <a16:creationId xmlns:a16="http://schemas.microsoft.com/office/drawing/2014/main" id="{C2DD9241-F6F2-86E3-611F-2981C2D71BF6}"/>
              </a:ext>
            </a:extLst>
          </p:cNvPr>
          <p:cNvPicPr>
            <a:picLocks noChangeAspect="1"/>
          </p:cNvPicPr>
          <p:nvPr/>
        </p:nvPicPr>
        <p:blipFill>
          <a:blip r:embed="rId3"/>
          <a:stretch>
            <a:fillRect/>
          </a:stretch>
        </p:blipFill>
        <p:spPr>
          <a:xfrm>
            <a:off x="4966611" y="2654521"/>
            <a:ext cx="6788195" cy="3508824"/>
          </a:xfrm>
          <a:prstGeom prst="rect">
            <a:avLst/>
          </a:prstGeom>
        </p:spPr>
      </p:pic>
      <p:sp>
        <p:nvSpPr>
          <p:cNvPr id="12" name="Rectangle 11">
            <a:extLst>
              <a:ext uri="{FF2B5EF4-FFF2-40B4-BE49-F238E27FC236}">
                <a16:creationId xmlns:a16="http://schemas.microsoft.com/office/drawing/2014/main" id="{29397343-21D5-1230-D730-A8518FDFE41E}"/>
              </a:ext>
            </a:extLst>
          </p:cNvPr>
          <p:cNvSpPr/>
          <p:nvPr/>
        </p:nvSpPr>
        <p:spPr>
          <a:xfrm>
            <a:off x="3616816" y="4199048"/>
            <a:ext cx="751267" cy="268310"/>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4AAD9D03-BCD6-9AD2-3C51-91A50F2DAEDC}"/>
              </a:ext>
            </a:extLst>
          </p:cNvPr>
          <p:cNvSpPr/>
          <p:nvPr/>
        </p:nvSpPr>
        <p:spPr>
          <a:xfrm>
            <a:off x="3616816" y="3426315"/>
            <a:ext cx="751267" cy="268310"/>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29397343-21D5-1230-D730-A8518FDFE41E}"/>
              </a:ext>
            </a:extLst>
          </p:cNvPr>
          <p:cNvSpPr/>
          <p:nvPr/>
        </p:nvSpPr>
        <p:spPr>
          <a:xfrm>
            <a:off x="3620171" y="5780063"/>
            <a:ext cx="751267" cy="2683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4AAD9D03-BCD6-9AD2-3C51-91A50F2DAEDC}"/>
              </a:ext>
            </a:extLst>
          </p:cNvPr>
          <p:cNvSpPr/>
          <p:nvPr/>
        </p:nvSpPr>
        <p:spPr>
          <a:xfrm>
            <a:off x="3630903" y="4985866"/>
            <a:ext cx="751267" cy="2683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extBox 16">
            <a:extLst>
              <a:ext uri="{FF2B5EF4-FFF2-40B4-BE49-F238E27FC236}">
                <a16:creationId xmlns:a16="http://schemas.microsoft.com/office/drawing/2014/main" id="{704E0F4C-A7F0-CECC-FF69-E1B011D80F99}"/>
              </a:ext>
            </a:extLst>
          </p:cNvPr>
          <p:cNvSpPr txBox="1"/>
          <p:nvPr/>
        </p:nvSpPr>
        <p:spPr>
          <a:xfrm>
            <a:off x="6211373" y="29272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B0F0"/>
                </a:solidFill>
                <a:ea typeface="Calibri"/>
                <a:cs typeface="Calibri"/>
              </a:rPr>
              <a:t>Precision</a:t>
            </a:r>
          </a:p>
        </p:txBody>
      </p:sp>
      <p:sp>
        <p:nvSpPr>
          <p:cNvPr id="19" name="TextBox 18">
            <a:extLst>
              <a:ext uri="{FF2B5EF4-FFF2-40B4-BE49-F238E27FC236}">
                <a16:creationId xmlns:a16="http://schemas.microsoft.com/office/drawing/2014/main" id="{1755FECF-8E0B-DDE9-E988-59393DE25988}"/>
              </a:ext>
            </a:extLst>
          </p:cNvPr>
          <p:cNvSpPr txBox="1"/>
          <p:nvPr/>
        </p:nvSpPr>
        <p:spPr>
          <a:xfrm>
            <a:off x="8271993" y="44619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0000"/>
                </a:solidFill>
                <a:ea typeface="Calibri"/>
                <a:cs typeface="Calibri"/>
              </a:rPr>
              <a:t>Recall</a:t>
            </a:r>
          </a:p>
        </p:txBody>
      </p:sp>
    </p:spTree>
    <p:extLst>
      <p:ext uri="{BB962C8B-B14F-4D97-AF65-F5344CB8AC3E}">
        <p14:creationId xmlns:p14="http://schemas.microsoft.com/office/powerpoint/2010/main" val="228236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7"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D0971-F201-96A9-3541-C8364CEFAFC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Future Directions</a:t>
            </a:r>
          </a:p>
        </p:txBody>
      </p:sp>
      <p:sp>
        <p:nvSpPr>
          <p:cNvPr id="4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D27426-37E1-BA37-3C9A-55DE7A129110}"/>
              </a:ext>
            </a:extLst>
          </p:cNvPr>
          <p:cNvSpPr>
            <a:spLocks noGrp="1"/>
          </p:cNvSpPr>
          <p:nvPr>
            <p:ph sz="half" idx="1"/>
          </p:nvPr>
        </p:nvSpPr>
        <p:spPr>
          <a:xfrm>
            <a:off x="640080" y="2872899"/>
            <a:ext cx="4243589" cy="3320668"/>
          </a:xfrm>
        </p:spPr>
        <p:txBody>
          <a:bodyPr vert="horz" lIns="91440" tIns="45720" rIns="91440" bIns="45720" rtlCol="0">
            <a:normAutofit/>
          </a:bodyPr>
          <a:lstStyle/>
          <a:p>
            <a:r>
              <a:rPr lang="en-US" sz="1500"/>
              <a:t>Our feature engineering on the DIN numbers and ICD codes still has potential to be improved</a:t>
            </a:r>
          </a:p>
          <a:p>
            <a:r>
              <a:rPr lang="en-US" sz="1500"/>
              <a:t>Feature Selection</a:t>
            </a:r>
          </a:p>
          <a:p>
            <a:pPr lvl="1"/>
            <a:r>
              <a:rPr lang="en-US" sz="1500"/>
              <a:t>Reduces input data size, more computations can be done</a:t>
            </a:r>
          </a:p>
          <a:p>
            <a:r>
              <a:rPr lang="en-US" sz="1500"/>
              <a:t>Dual model technique can be applied using other models</a:t>
            </a:r>
          </a:p>
          <a:p>
            <a:pPr lvl="1"/>
            <a:r>
              <a:rPr lang="en-US" sz="1500"/>
              <a:t>Again, requires more computational resources</a:t>
            </a:r>
          </a:p>
          <a:p>
            <a:r>
              <a:rPr lang="en-US" sz="1500"/>
              <a:t>Access to patient notes data</a:t>
            </a:r>
          </a:p>
          <a:p>
            <a:pPr lvl="1"/>
            <a:r>
              <a:rPr lang="en-US" sz="1500"/>
              <a:t>Language processing is a strong tool and may improve performance dramatically</a:t>
            </a:r>
          </a:p>
        </p:txBody>
      </p:sp>
      <p:pic>
        <p:nvPicPr>
          <p:cNvPr id="5" name="Picture 5">
            <a:extLst>
              <a:ext uri="{FF2B5EF4-FFF2-40B4-BE49-F238E27FC236}">
                <a16:creationId xmlns:a16="http://schemas.microsoft.com/office/drawing/2014/main" id="{8DEDAD18-0F69-B7D2-72DE-4E273D0AAEBE}"/>
              </a:ext>
            </a:extLst>
          </p:cNvPr>
          <p:cNvPicPr>
            <a:picLocks noGrp="1" noChangeAspect="1"/>
          </p:cNvPicPr>
          <p:nvPr>
            <p:ph sz="half" idx="2"/>
          </p:nvPr>
        </p:nvPicPr>
        <p:blipFill rotWithShape="1">
          <a:blip r:embed="rId2"/>
          <a:srcRect l="10839" r="139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9860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C298E-41CB-9EFA-0692-0FBEAE298DB3}"/>
              </a:ext>
            </a:extLst>
          </p:cNvPr>
          <p:cNvSpPr>
            <a:spLocks noGrp="1"/>
          </p:cNvSpPr>
          <p:nvPr>
            <p:ph type="title"/>
          </p:nvPr>
        </p:nvSpPr>
        <p:spPr/>
        <p:txBody>
          <a:bodyPr/>
          <a:lstStyle/>
          <a:p>
            <a:r>
              <a:rPr lang="en-US"/>
              <a:t>ICD Codes</a:t>
            </a:r>
          </a:p>
        </p:txBody>
      </p:sp>
      <p:pic>
        <p:nvPicPr>
          <p:cNvPr id="4" name="Content Placeholder 3">
            <a:extLst>
              <a:ext uri="{FF2B5EF4-FFF2-40B4-BE49-F238E27FC236}">
                <a16:creationId xmlns:a16="http://schemas.microsoft.com/office/drawing/2014/main" id="{420D3A28-95AE-129C-75EB-8879DAC793E2}"/>
              </a:ext>
            </a:extLst>
          </p:cNvPr>
          <p:cNvPicPr>
            <a:picLocks noGrp="1" noChangeAspect="1"/>
          </p:cNvPicPr>
          <p:nvPr>
            <p:ph idx="1"/>
          </p:nvPr>
        </p:nvPicPr>
        <p:blipFill rotWithShape="1">
          <a:blip r:embed="rId2"/>
          <a:srcRect l="1" r="2379"/>
          <a:stretch/>
        </p:blipFill>
        <p:spPr>
          <a:xfrm>
            <a:off x="4533353" y="1974930"/>
            <a:ext cx="2476500" cy="2489200"/>
          </a:xfrm>
          <a:prstGeom prst="rect">
            <a:avLst/>
          </a:prstGeom>
        </p:spPr>
      </p:pic>
      <p:pic>
        <p:nvPicPr>
          <p:cNvPr id="5" name="Picture 4">
            <a:extLst>
              <a:ext uri="{FF2B5EF4-FFF2-40B4-BE49-F238E27FC236}">
                <a16:creationId xmlns:a16="http://schemas.microsoft.com/office/drawing/2014/main" id="{266AB2DC-2B16-9E79-D2C2-F6470D7FF7D8}"/>
              </a:ext>
            </a:extLst>
          </p:cNvPr>
          <p:cNvPicPr>
            <a:picLocks noChangeAspect="1"/>
          </p:cNvPicPr>
          <p:nvPr/>
        </p:nvPicPr>
        <p:blipFill>
          <a:blip r:embed="rId3"/>
          <a:stretch>
            <a:fillRect/>
          </a:stretch>
        </p:blipFill>
        <p:spPr>
          <a:xfrm>
            <a:off x="838200" y="2000330"/>
            <a:ext cx="2476500" cy="2463800"/>
          </a:xfrm>
          <a:prstGeom prst="rect">
            <a:avLst/>
          </a:prstGeom>
        </p:spPr>
      </p:pic>
      <p:pic>
        <p:nvPicPr>
          <p:cNvPr id="6" name="Picture 5">
            <a:extLst>
              <a:ext uri="{FF2B5EF4-FFF2-40B4-BE49-F238E27FC236}">
                <a16:creationId xmlns:a16="http://schemas.microsoft.com/office/drawing/2014/main" id="{AA32480B-B4BE-BD97-D32E-08D4FA233129}"/>
              </a:ext>
            </a:extLst>
          </p:cNvPr>
          <p:cNvPicPr>
            <a:picLocks noChangeAspect="1"/>
          </p:cNvPicPr>
          <p:nvPr/>
        </p:nvPicPr>
        <p:blipFill rotWithShape="1">
          <a:blip r:embed="rId4"/>
          <a:srcRect l="2993" t="2488" r="5299" b="5132"/>
          <a:stretch/>
        </p:blipFill>
        <p:spPr>
          <a:xfrm>
            <a:off x="8228507" y="2053143"/>
            <a:ext cx="2341007" cy="2358173"/>
          </a:xfrm>
          <a:prstGeom prst="rect">
            <a:avLst/>
          </a:prstGeom>
        </p:spPr>
      </p:pic>
      <p:sp>
        <p:nvSpPr>
          <p:cNvPr id="7" name="TextBox 6">
            <a:extLst>
              <a:ext uri="{FF2B5EF4-FFF2-40B4-BE49-F238E27FC236}">
                <a16:creationId xmlns:a16="http://schemas.microsoft.com/office/drawing/2014/main" id="{5F5E47D7-FEC7-8556-BE94-A3724F0AB775}"/>
              </a:ext>
            </a:extLst>
          </p:cNvPr>
          <p:cNvSpPr txBox="1"/>
          <p:nvPr/>
        </p:nvSpPr>
        <p:spPr>
          <a:xfrm>
            <a:off x="9251205" y="6407442"/>
            <a:ext cx="2636619" cy="369332"/>
          </a:xfrm>
          <a:prstGeom prst="rect">
            <a:avLst/>
          </a:prstGeom>
          <a:noFill/>
        </p:spPr>
        <p:txBody>
          <a:bodyPr wrap="none" rtlCol="0">
            <a:spAutoFit/>
          </a:bodyPr>
          <a:lstStyle/>
          <a:p>
            <a:r>
              <a:rPr lang="en-US"/>
              <a:t>Image Source: </a:t>
            </a:r>
            <a:r>
              <a:rPr lang="en-US">
                <a:hlinkClick r:id="rId5"/>
              </a:rPr>
              <a:t>(Intelicode)</a:t>
            </a:r>
            <a:endParaRPr lang="en-US"/>
          </a:p>
        </p:txBody>
      </p:sp>
      <p:pic>
        <p:nvPicPr>
          <p:cNvPr id="3" name="Picture 2" descr="SFU OLC Experience] Textbook to Reality: My Experience as a Research  Assistant for the UBC Department of Emergency Medicine">
            <a:extLst>
              <a:ext uri="{FF2B5EF4-FFF2-40B4-BE49-F238E27FC236}">
                <a16:creationId xmlns:a16="http://schemas.microsoft.com/office/drawing/2014/main" id="{56D65284-2066-3785-8A42-140FC2C5E4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176" y="5109384"/>
            <a:ext cx="3047999" cy="148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80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B5E6-C0E7-C292-BEAE-7905EF37428A}"/>
              </a:ext>
            </a:extLst>
          </p:cNvPr>
          <p:cNvSpPr>
            <a:spLocks noGrp="1"/>
          </p:cNvSpPr>
          <p:nvPr>
            <p:ph type="title"/>
          </p:nvPr>
        </p:nvSpPr>
        <p:spPr/>
        <p:txBody>
          <a:bodyPr/>
          <a:lstStyle/>
          <a:p>
            <a:r>
              <a:rPr lang="en-US"/>
              <a:t>DIN Numbers</a:t>
            </a:r>
          </a:p>
        </p:txBody>
      </p:sp>
      <p:sp>
        <p:nvSpPr>
          <p:cNvPr id="3" name="Content Placeholder 2">
            <a:extLst>
              <a:ext uri="{FF2B5EF4-FFF2-40B4-BE49-F238E27FC236}">
                <a16:creationId xmlns:a16="http://schemas.microsoft.com/office/drawing/2014/main" id="{B60136D3-8A8D-3A27-CCE3-FFF5E2E1C216}"/>
              </a:ext>
            </a:extLst>
          </p:cNvPr>
          <p:cNvSpPr>
            <a:spLocks noGrp="1"/>
          </p:cNvSpPr>
          <p:nvPr>
            <p:ph idx="1"/>
          </p:nvPr>
        </p:nvSpPr>
        <p:spPr/>
        <p:txBody>
          <a:bodyPr/>
          <a:lstStyle/>
          <a:p>
            <a:r>
              <a:rPr lang="en-CA" b="0" i="0">
                <a:solidFill>
                  <a:srgbClr val="313132"/>
                </a:solidFill>
                <a:effectLst/>
                <a:latin typeface="BC Sans"/>
              </a:rPr>
              <a:t>Health Canada assigns a </a:t>
            </a:r>
            <a:r>
              <a:rPr lang="en-CA" b="1" i="0">
                <a:solidFill>
                  <a:srgbClr val="313132"/>
                </a:solidFill>
                <a:effectLst/>
                <a:latin typeface="BC Sans"/>
              </a:rPr>
              <a:t>D</a:t>
            </a:r>
            <a:r>
              <a:rPr lang="en-CA" b="0" i="0">
                <a:solidFill>
                  <a:srgbClr val="313132"/>
                </a:solidFill>
                <a:effectLst/>
                <a:latin typeface="BC Sans"/>
              </a:rPr>
              <a:t>rug </a:t>
            </a:r>
            <a:r>
              <a:rPr lang="en-CA" b="1">
                <a:solidFill>
                  <a:srgbClr val="313132"/>
                </a:solidFill>
                <a:latin typeface="BC Sans"/>
              </a:rPr>
              <a:t>I</a:t>
            </a:r>
            <a:r>
              <a:rPr lang="en-CA" b="0" i="0">
                <a:solidFill>
                  <a:srgbClr val="313132"/>
                </a:solidFill>
                <a:effectLst/>
                <a:latin typeface="BC Sans"/>
              </a:rPr>
              <a:t>dentification </a:t>
            </a:r>
            <a:r>
              <a:rPr lang="en-CA" b="1" i="0">
                <a:solidFill>
                  <a:srgbClr val="313132"/>
                </a:solidFill>
                <a:effectLst/>
                <a:latin typeface="BC Sans"/>
              </a:rPr>
              <a:t>N</a:t>
            </a:r>
            <a:r>
              <a:rPr lang="en-CA" b="0" i="0">
                <a:solidFill>
                  <a:srgbClr val="313132"/>
                </a:solidFill>
                <a:effectLst/>
                <a:latin typeface="BC Sans"/>
              </a:rPr>
              <a:t>umber to all drug products</a:t>
            </a:r>
          </a:p>
          <a:p>
            <a:r>
              <a:rPr lang="en-CA">
                <a:solidFill>
                  <a:srgbClr val="313132"/>
                </a:solidFill>
                <a:latin typeface="BC Sans"/>
              </a:rPr>
              <a:t>8 Digits</a:t>
            </a:r>
            <a:endParaRPr lang="en-US"/>
          </a:p>
        </p:txBody>
      </p:sp>
      <p:pic>
        <p:nvPicPr>
          <p:cNvPr id="1028" name="Picture 4" descr="Gilead – Truvada®">
            <a:extLst>
              <a:ext uri="{FF2B5EF4-FFF2-40B4-BE49-F238E27FC236}">
                <a16:creationId xmlns:a16="http://schemas.microsoft.com/office/drawing/2014/main" id="{7197B66A-5C5E-BC0C-98CE-52A9AD8F0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4457" y="2462143"/>
            <a:ext cx="2149448" cy="38497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FU OLC Experience] Textbook to Reality: My Experience as a Research  Assistant for the UBC Department of Emergency Medicine">
            <a:extLst>
              <a:ext uri="{FF2B5EF4-FFF2-40B4-BE49-F238E27FC236}">
                <a16:creationId xmlns:a16="http://schemas.microsoft.com/office/drawing/2014/main" id="{67FF522E-F775-CDEC-0747-1B4ADD4F9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95" y="5123760"/>
            <a:ext cx="3047999" cy="148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039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SFU OLC Experience] Textbook to Reality: My Experience as a Research  Assistant for the UBC Department of Emergency Medicine">
            <a:extLst>
              <a:ext uri="{FF2B5EF4-FFF2-40B4-BE49-F238E27FC236}">
                <a16:creationId xmlns:a16="http://schemas.microsoft.com/office/drawing/2014/main" id="{D84B2218-9279-0ACE-C681-B39A359E9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4911725"/>
            <a:ext cx="3047999" cy="14827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768C003-7368-D394-3778-5CC492DD310D}"/>
              </a:ext>
            </a:extLst>
          </p:cNvPr>
          <p:cNvSpPr>
            <a:spLocks noGrp="1"/>
          </p:cNvSpPr>
          <p:nvPr>
            <p:ph type="title"/>
          </p:nvPr>
        </p:nvSpPr>
        <p:spPr>
          <a:xfrm>
            <a:off x="838200" y="365125"/>
            <a:ext cx="10515600" cy="1325563"/>
          </a:xfrm>
        </p:spPr>
        <p:txBody>
          <a:bodyPr/>
          <a:lstStyle/>
          <a:p>
            <a:r>
              <a:rPr lang="en-US"/>
              <a:t>Current Model results</a:t>
            </a:r>
          </a:p>
        </p:txBody>
      </p:sp>
      <p:sp>
        <p:nvSpPr>
          <p:cNvPr id="7" name="Content Placeholder 6">
            <a:extLst>
              <a:ext uri="{FF2B5EF4-FFF2-40B4-BE49-F238E27FC236}">
                <a16:creationId xmlns:a16="http://schemas.microsoft.com/office/drawing/2014/main" id="{6705BB56-A5A3-36CA-8540-703E1C6828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55209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7E4AF6B1-0635-D95C-82EB-DC1156A908F6}"/>
              </a:ext>
            </a:extLst>
          </p:cNvPr>
          <p:cNvPicPr>
            <a:picLocks noGrp="1" noChangeAspect="1"/>
          </p:cNvPicPr>
          <p:nvPr>
            <p:ph sz="half" idx="2"/>
          </p:nvPr>
        </p:nvPicPr>
        <p:blipFill>
          <a:blip r:embed="rId3"/>
          <a:stretch>
            <a:fillRect/>
          </a:stretch>
        </p:blipFill>
        <p:spPr>
          <a:xfrm>
            <a:off x="2352126" y="1218773"/>
            <a:ext cx="7546168" cy="5637884"/>
          </a:xfrm>
        </p:spPr>
      </p:pic>
      <p:sp>
        <p:nvSpPr>
          <p:cNvPr id="2" name="Title 1">
            <a:extLst>
              <a:ext uri="{FF2B5EF4-FFF2-40B4-BE49-F238E27FC236}">
                <a16:creationId xmlns:a16="http://schemas.microsoft.com/office/drawing/2014/main" id="{70D190A2-12BD-50C2-7181-DAE745EFE373}"/>
              </a:ext>
            </a:extLst>
          </p:cNvPr>
          <p:cNvSpPr>
            <a:spLocks noGrp="1"/>
          </p:cNvSpPr>
          <p:nvPr>
            <p:ph type="title"/>
          </p:nvPr>
        </p:nvSpPr>
        <p:spPr/>
        <p:txBody>
          <a:bodyPr/>
          <a:lstStyle/>
          <a:p>
            <a:r>
              <a:rPr lang="en-US" sz="5000">
                <a:ea typeface="+mj-lt"/>
                <a:cs typeface="+mj-lt"/>
              </a:rPr>
              <a:t>Impact on Stakeholders</a:t>
            </a:r>
          </a:p>
        </p:txBody>
      </p:sp>
    </p:spTree>
    <p:extLst>
      <p:ext uri="{BB962C8B-B14F-4D97-AF65-F5344CB8AC3E}">
        <p14:creationId xmlns:p14="http://schemas.microsoft.com/office/powerpoint/2010/main" val="2527190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9713-3460-649B-F618-B246EA04C111}"/>
              </a:ext>
            </a:extLst>
          </p:cNvPr>
          <p:cNvSpPr>
            <a:spLocks noGrp="1"/>
          </p:cNvSpPr>
          <p:nvPr>
            <p:ph type="title"/>
          </p:nvPr>
        </p:nvSpPr>
        <p:spPr>
          <a:xfrm>
            <a:off x="744358" y="197777"/>
            <a:ext cx="10515600" cy="1325563"/>
          </a:xfrm>
        </p:spPr>
        <p:txBody>
          <a:bodyPr/>
          <a:lstStyle/>
          <a:p>
            <a:r>
              <a:rPr lang="en-US"/>
              <a:t>Project Overview</a:t>
            </a:r>
          </a:p>
        </p:txBody>
      </p:sp>
      <p:pic>
        <p:nvPicPr>
          <p:cNvPr id="2054" name="Picture 6">
            <a:extLst>
              <a:ext uri="{FF2B5EF4-FFF2-40B4-BE49-F238E27FC236}">
                <a16:creationId xmlns:a16="http://schemas.microsoft.com/office/drawing/2014/main" id="{BAF48BAB-205F-9ABE-FCFE-A8FA42145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57" y="2170729"/>
            <a:ext cx="3530783" cy="232175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EF2F1320-7A0C-8D38-3D1E-0B276DE86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652" y="2170728"/>
            <a:ext cx="3616377" cy="232175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D05548E-9D3F-43FE-480A-A9C59CA9E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0541" y="2170728"/>
            <a:ext cx="3209417" cy="23651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E620D6D-5450-F766-096F-1A8004992E0A}"/>
              </a:ext>
            </a:extLst>
          </p:cNvPr>
          <p:cNvSpPr txBox="1"/>
          <p:nvPr/>
        </p:nvSpPr>
        <p:spPr>
          <a:xfrm>
            <a:off x="744358" y="1523340"/>
            <a:ext cx="2741698" cy="523220"/>
          </a:xfrm>
          <a:prstGeom prst="rect">
            <a:avLst/>
          </a:prstGeom>
          <a:noFill/>
        </p:spPr>
        <p:txBody>
          <a:bodyPr wrap="square" rtlCol="0">
            <a:spAutoFit/>
          </a:bodyPr>
          <a:lstStyle/>
          <a:p>
            <a:r>
              <a:rPr lang="en-US" sz="2800"/>
              <a:t>What is 811?</a:t>
            </a:r>
          </a:p>
        </p:txBody>
      </p:sp>
      <p:pic>
        <p:nvPicPr>
          <p:cNvPr id="3" name="Picture 2" descr="SFU OLC Experience] Textbook to Reality: My Experience as a Research  Assistant for the UBC Department of Emergency Medicine">
            <a:extLst>
              <a:ext uri="{FF2B5EF4-FFF2-40B4-BE49-F238E27FC236}">
                <a16:creationId xmlns:a16="http://schemas.microsoft.com/office/drawing/2014/main" id="{AE3159DD-EC96-9C53-2CD1-20D6ED0F69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4911725"/>
            <a:ext cx="3047999" cy="14827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BE5DE0-BAE7-142A-50AA-DA6FEBE05BB8}"/>
              </a:ext>
            </a:extLst>
          </p:cNvPr>
          <p:cNvSpPr txBox="1"/>
          <p:nvPr/>
        </p:nvSpPr>
        <p:spPr>
          <a:xfrm>
            <a:off x="390260" y="6394449"/>
            <a:ext cx="2920479" cy="369332"/>
          </a:xfrm>
          <a:prstGeom prst="rect">
            <a:avLst/>
          </a:prstGeom>
          <a:noFill/>
        </p:spPr>
        <p:txBody>
          <a:bodyPr wrap="none" rtlCol="0">
            <a:spAutoFit/>
          </a:bodyPr>
          <a:lstStyle/>
          <a:p>
            <a:r>
              <a:rPr lang="en-US"/>
              <a:t>Image Source : </a:t>
            </a:r>
            <a:r>
              <a:rPr lang="en-US">
                <a:hlinkClick r:id="rId6"/>
              </a:rPr>
              <a:t>HealthLinkBC</a:t>
            </a:r>
            <a:endParaRPr lang="en-US"/>
          </a:p>
        </p:txBody>
      </p:sp>
    </p:spTree>
    <p:extLst>
      <p:ext uri="{BB962C8B-B14F-4D97-AF65-F5344CB8AC3E}">
        <p14:creationId xmlns:p14="http://schemas.microsoft.com/office/powerpoint/2010/main" val="125376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descr="Diagram&#10;&#10;Description automatically generated">
            <a:extLst>
              <a:ext uri="{FF2B5EF4-FFF2-40B4-BE49-F238E27FC236}">
                <a16:creationId xmlns:a16="http://schemas.microsoft.com/office/drawing/2014/main" id="{82EC0764-8206-46B9-79C0-C7F7F0D494D6}"/>
              </a:ext>
            </a:extLst>
          </p:cNvPr>
          <p:cNvPicPr>
            <a:picLocks noChangeAspect="1"/>
          </p:cNvPicPr>
          <p:nvPr/>
        </p:nvPicPr>
        <p:blipFill>
          <a:blip r:embed="rId3"/>
          <a:stretch>
            <a:fillRect/>
          </a:stretch>
        </p:blipFill>
        <p:spPr>
          <a:xfrm>
            <a:off x="1438" y="11925"/>
            <a:ext cx="12196311" cy="6848527"/>
          </a:xfrm>
          <a:prstGeom prst="rect">
            <a:avLst/>
          </a:prstGeom>
        </p:spPr>
      </p:pic>
      <p:sp>
        <p:nvSpPr>
          <p:cNvPr id="2" name="Title 1">
            <a:extLst>
              <a:ext uri="{FF2B5EF4-FFF2-40B4-BE49-F238E27FC236}">
                <a16:creationId xmlns:a16="http://schemas.microsoft.com/office/drawing/2014/main" id="{113201DB-E0B1-9FE6-D8B6-BCB95F6A2667}"/>
              </a:ext>
            </a:extLst>
          </p:cNvPr>
          <p:cNvSpPr>
            <a:spLocks noGrp="1"/>
          </p:cNvSpPr>
          <p:nvPr>
            <p:ph type="title"/>
          </p:nvPr>
        </p:nvSpPr>
        <p:spPr/>
        <p:txBody>
          <a:bodyPr/>
          <a:lstStyle/>
          <a:p>
            <a:r>
              <a:rPr lang="en-US">
                <a:cs typeface="Calibri Light"/>
              </a:rPr>
              <a:t>Dashboard Objectives</a:t>
            </a:r>
            <a:endParaRPr lang="en-US">
              <a:ea typeface="Calibri Light"/>
              <a:cs typeface="Calibri Light"/>
            </a:endParaRPr>
          </a:p>
        </p:txBody>
      </p:sp>
    </p:spTree>
    <p:extLst>
      <p:ext uri="{BB962C8B-B14F-4D97-AF65-F5344CB8AC3E}">
        <p14:creationId xmlns:p14="http://schemas.microsoft.com/office/powerpoint/2010/main" val="1829123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6406-1D94-1340-C3A8-7CB1A674CD95}"/>
              </a:ext>
            </a:extLst>
          </p:cNvPr>
          <p:cNvSpPr>
            <a:spLocks noGrp="1"/>
          </p:cNvSpPr>
          <p:nvPr>
            <p:ph type="title"/>
          </p:nvPr>
        </p:nvSpPr>
        <p:spPr/>
        <p:txBody>
          <a:bodyPr/>
          <a:lstStyle/>
          <a:p>
            <a:r>
              <a:rPr lang="en-US" err="1">
                <a:ea typeface="Calibri Light"/>
                <a:cs typeface="Calibri Light"/>
              </a:rPr>
              <a:t>CLassifierExplainer</a:t>
            </a:r>
            <a:endParaRPr lang="en-US"/>
          </a:p>
        </p:txBody>
      </p:sp>
      <p:pic>
        <p:nvPicPr>
          <p:cNvPr id="6" name="nurse_app">
            <a:hlinkClick r:id="" action="ppaction://media"/>
            <a:extLst>
              <a:ext uri="{FF2B5EF4-FFF2-40B4-BE49-F238E27FC236}">
                <a16:creationId xmlns:a16="http://schemas.microsoft.com/office/drawing/2014/main" id="{38BA5834-B71D-6FF6-C83F-180505578B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3316" y="1414710"/>
            <a:ext cx="6468050" cy="5448841"/>
          </a:xfrm>
          <a:prstGeom prst="rect">
            <a:avLst/>
          </a:prstGeom>
        </p:spPr>
      </p:pic>
      <p:pic>
        <p:nvPicPr>
          <p:cNvPr id="4" name="Picture 3" descr="A mouse cursor pointing at a black rectangle with white text&#10;&#10;Description automatically generated with low confidence">
            <a:extLst>
              <a:ext uri="{FF2B5EF4-FFF2-40B4-BE49-F238E27FC236}">
                <a16:creationId xmlns:a16="http://schemas.microsoft.com/office/drawing/2014/main" id="{F418D9BD-6C6C-1111-D059-13CB9D29E553}"/>
              </a:ext>
            </a:extLst>
          </p:cNvPr>
          <p:cNvPicPr>
            <a:picLocks noChangeAspect="1"/>
          </p:cNvPicPr>
          <p:nvPr/>
        </p:nvPicPr>
        <p:blipFill>
          <a:blip r:embed="rId5"/>
          <a:stretch>
            <a:fillRect/>
          </a:stretch>
        </p:blipFill>
        <p:spPr>
          <a:xfrm>
            <a:off x="10033686" y="5153245"/>
            <a:ext cx="2158314" cy="1704755"/>
          </a:xfrm>
          <a:prstGeom prst="rect">
            <a:avLst/>
          </a:prstGeom>
        </p:spPr>
      </p:pic>
    </p:spTree>
    <p:extLst>
      <p:ext uri="{BB962C8B-B14F-4D97-AF65-F5344CB8AC3E}">
        <p14:creationId xmlns:p14="http://schemas.microsoft.com/office/powerpoint/2010/main" val="266521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DC6A-37C4-56A0-1DA8-90B05E875EF6}"/>
              </a:ext>
            </a:extLst>
          </p:cNvPr>
          <p:cNvSpPr>
            <a:spLocks noGrp="1"/>
          </p:cNvSpPr>
          <p:nvPr>
            <p:ph type="title"/>
          </p:nvPr>
        </p:nvSpPr>
        <p:spPr>
          <a:xfrm>
            <a:off x="175846" y="365125"/>
            <a:ext cx="10515600" cy="1325563"/>
          </a:xfrm>
        </p:spPr>
        <p:txBody>
          <a:bodyPr/>
          <a:lstStyle/>
          <a:p>
            <a:r>
              <a:rPr lang="en-US" err="1">
                <a:ea typeface="+mj-lt"/>
                <a:cs typeface="+mj-lt"/>
              </a:rPr>
              <a:t>ClassifierExplainer</a:t>
            </a:r>
            <a:r>
              <a:rPr lang="en-US">
                <a:ea typeface="+mj-lt"/>
                <a:cs typeface="+mj-lt"/>
              </a:rPr>
              <a:t> Dashboard</a:t>
            </a:r>
            <a:endParaRPr lang="en-US"/>
          </a:p>
        </p:txBody>
      </p:sp>
      <p:pic>
        <p:nvPicPr>
          <p:cNvPr id="5" name="Picture 4" descr="A screenshot of a medical report&#10;&#10;Description automatically generated with low confidence">
            <a:extLst>
              <a:ext uri="{FF2B5EF4-FFF2-40B4-BE49-F238E27FC236}">
                <a16:creationId xmlns:a16="http://schemas.microsoft.com/office/drawing/2014/main" id="{BF74FC7D-81F4-4EC4-2356-BEE672649760}"/>
              </a:ext>
            </a:extLst>
          </p:cNvPr>
          <p:cNvPicPr>
            <a:picLocks noChangeAspect="1"/>
          </p:cNvPicPr>
          <p:nvPr/>
        </p:nvPicPr>
        <p:blipFill>
          <a:blip r:embed="rId2"/>
          <a:stretch>
            <a:fillRect/>
          </a:stretch>
        </p:blipFill>
        <p:spPr>
          <a:xfrm>
            <a:off x="7937751" y="0"/>
            <a:ext cx="3388895" cy="6858000"/>
          </a:xfrm>
          <a:prstGeom prst="rect">
            <a:avLst/>
          </a:prstGeom>
        </p:spPr>
      </p:pic>
      <p:pic>
        <p:nvPicPr>
          <p:cNvPr id="13" name="Picture 12" descr="A picture containing text, font, diagram, screenshot&#10;&#10;Description automatically generated">
            <a:extLst>
              <a:ext uri="{FF2B5EF4-FFF2-40B4-BE49-F238E27FC236}">
                <a16:creationId xmlns:a16="http://schemas.microsoft.com/office/drawing/2014/main" id="{DECC90DF-33C6-80C5-5DD3-C4CB14A0B86C}"/>
              </a:ext>
            </a:extLst>
          </p:cNvPr>
          <p:cNvPicPr>
            <a:picLocks noChangeAspect="1"/>
          </p:cNvPicPr>
          <p:nvPr/>
        </p:nvPicPr>
        <p:blipFill>
          <a:blip r:embed="rId3"/>
          <a:stretch>
            <a:fillRect/>
          </a:stretch>
        </p:blipFill>
        <p:spPr>
          <a:xfrm>
            <a:off x="0" y="1690688"/>
            <a:ext cx="7937751" cy="4405312"/>
          </a:xfrm>
          <a:prstGeom prst="rect">
            <a:avLst/>
          </a:prstGeom>
        </p:spPr>
      </p:pic>
    </p:spTree>
    <p:extLst>
      <p:ext uri="{BB962C8B-B14F-4D97-AF65-F5344CB8AC3E}">
        <p14:creationId xmlns:p14="http://schemas.microsoft.com/office/powerpoint/2010/main" val="3218269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D06D-8B1A-F898-4D11-5F6EE0C8A6CD}"/>
              </a:ext>
            </a:extLst>
          </p:cNvPr>
          <p:cNvSpPr>
            <a:spLocks noGrp="1"/>
          </p:cNvSpPr>
          <p:nvPr>
            <p:ph type="title"/>
          </p:nvPr>
        </p:nvSpPr>
        <p:spPr/>
        <p:txBody>
          <a:bodyPr/>
          <a:lstStyle/>
          <a:p>
            <a:r>
              <a:rPr lang="en-US"/>
              <a:t>Prediction on Individual Patient</a:t>
            </a:r>
          </a:p>
        </p:txBody>
      </p:sp>
      <p:pic>
        <p:nvPicPr>
          <p:cNvPr id="6" name="Content Placeholder 5" descr="A picture containing text, font, number, line&#10;&#10;Description automatically generated">
            <a:extLst>
              <a:ext uri="{FF2B5EF4-FFF2-40B4-BE49-F238E27FC236}">
                <a16:creationId xmlns:a16="http://schemas.microsoft.com/office/drawing/2014/main" id="{259895D2-290A-AE79-05F0-7D2D864243D6}"/>
              </a:ext>
            </a:extLst>
          </p:cNvPr>
          <p:cNvPicPr>
            <a:picLocks noGrp="1" noChangeAspect="1"/>
          </p:cNvPicPr>
          <p:nvPr>
            <p:ph sz="half" idx="1"/>
          </p:nvPr>
        </p:nvPicPr>
        <p:blipFill>
          <a:blip r:embed="rId3"/>
          <a:stretch>
            <a:fillRect/>
          </a:stretch>
        </p:blipFill>
        <p:spPr>
          <a:xfrm>
            <a:off x="6522309" y="2736019"/>
            <a:ext cx="5181600" cy="1912351"/>
          </a:xfrm>
        </p:spPr>
      </p:pic>
      <p:sp>
        <p:nvSpPr>
          <p:cNvPr id="4" name="Content Placeholder 3">
            <a:extLst>
              <a:ext uri="{FF2B5EF4-FFF2-40B4-BE49-F238E27FC236}">
                <a16:creationId xmlns:a16="http://schemas.microsoft.com/office/drawing/2014/main" id="{DD2AA3CD-D3EB-E092-8A96-31DD8CCAD502}"/>
              </a:ext>
            </a:extLst>
          </p:cNvPr>
          <p:cNvSpPr>
            <a:spLocks noGrp="1"/>
          </p:cNvSpPr>
          <p:nvPr>
            <p:ph sz="half" idx="2"/>
          </p:nvPr>
        </p:nvSpPr>
        <p:spPr>
          <a:xfrm>
            <a:off x="838199" y="1690688"/>
            <a:ext cx="5476103" cy="4351338"/>
          </a:xfrm>
        </p:spPr>
        <p:txBody>
          <a:bodyPr/>
          <a:lstStyle/>
          <a:p>
            <a:r>
              <a:rPr lang="en-US"/>
              <a:t>Likelihood is assigned to three possible classes</a:t>
            </a:r>
          </a:p>
          <a:p>
            <a:pPr lvl="1"/>
            <a:r>
              <a:rPr lang="en-US"/>
              <a:t>Confidence is determined by the accuracy of the model displayed at the back-end</a:t>
            </a:r>
          </a:p>
          <a:p>
            <a:pPr lvl="1"/>
            <a:r>
              <a:rPr lang="en-US"/>
              <a:t>Horizontal bar chart for clear visual representation of classes</a:t>
            </a:r>
          </a:p>
          <a:p>
            <a:pPr lvl="1"/>
            <a:r>
              <a:rPr lang="en-US"/>
              <a:t>Prediction label to reiterate model’s output</a:t>
            </a:r>
          </a:p>
          <a:p>
            <a:pPr lvl="2"/>
            <a:r>
              <a:rPr lang="en-US"/>
              <a:t>Operating point is set; otherwise, returns:</a:t>
            </a:r>
          </a:p>
        </p:txBody>
      </p:sp>
      <p:pic>
        <p:nvPicPr>
          <p:cNvPr id="8" name="Picture 7">
            <a:extLst>
              <a:ext uri="{FF2B5EF4-FFF2-40B4-BE49-F238E27FC236}">
                <a16:creationId xmlns:a16="http://schemas.microsoft.com/office/drawing/2014/main" id="{921174BB-CC21-8738-68E1-2CF97D8CA2DF}"/>
              </a:ext>
            </a:extLst>
          </p:cNvPr>
          <p:cNvPicPr>
            <a:picLocks noChangeAspect="1"/>
          </p:cNvPicPr>
          <p:nvPr/>
        </p:nvPicPr>
        <p:blipFill>
          <a:blip r:embed="rId4"/>
          <a:stretch>
            <a:fillRect/>
          </a:stretch>
        </p:blipFill>
        <p:spPr>
          <a:xfrm>
            <a:off x="494270" y="5693702"/>
            <a:ext cx="6499654" cy="348323"/>
          </a:xfrm>
          <a:prstGeom prst="rect">
            <a:avLst/>
          </a:prstGeom>
        </p:spPr>
      </p:pic>
    </p:spTree>
    <p:extLst>
      <p:ext uri="{BB962C8B-B14F-4D97-AF65-F5344CB8AC3E}">
        <p14:creationId xmlns:p14="http://schemas.microsoft.com/office/powerpoint/2010/main" val="1599341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567DC-76BD-72BE-6F95-6210E713E7AA}"/>
              </a:ext>
            </a:extLst>
          </p:cNvPr>
          <p:cNvSpPr>
            <a:spLocks noGrp="1"/>
          </p:cNvSpPr>
          <p:nvPr>
            <p:ph type="title"/>
          </p:nvPr>
        </p:nvSpPr>
        <p:spPr/>
        <p:txBody>
          <a:bodyPr/>
          <a:lstStyle/>
          <a:p>
            <a:r>
              <a:rPr lang="en-US"/>
              <a:t>Patient Information</a:t>
            </a:r>
          </a:p>
        </p:txBody>
      </p:sp>
      <p:pic>
        <p:nvPicPr>
          <p:cNvPr id="6" name="Content Placeholder 5" descr="A picture containing text, number, font, line&#10;&#10;Description automatically generated">
            <a:extLst>
              <a:ext uri="{FF2B5EF4-FFF2-40B4-BE49-F238E27FC236}">
                <a16:creationId xmlns:a16="http://schemas.microsoft.com/office/drawing/2014/main" id="{E7DFBDE2-1CE6-A071-8451-95C20B4A2C34}"/>
              </a:ext>
            </a:extLst>
          </p:cNvPr>
          <p:cNvPicPr>
            <a:picLocks noGrp="1" noChangeAspect="1"/>
          </p:cNvPicPr>
          <p:nvPr>
            <p:ph sz="half" idx="1"/>
          </p:nvPr>
        </p:nvPicPr>
        <p:blipFill>
          <a:blip r:embed="rId2"/>
          <a:stretch>
            <a:fillRect/>
          </a:stretch>
        </p:blipFill>
        <p:spPr>
          <a:xfrm>
            <a:off x="6463735" y="4909045"/>
            <a:ext cx="5181600" cy="1460052"/>
          </a:xfrm>
        </p:spPr>
      </p:pic>
      <p:sp>
        <p:nvSpPr>
          <p:cNvPr id="4" name="Content Placeholder 3">
            <a:extLst>
              <a:ext uri="{FF2B5EF4-FFF2-40B4-BE49-F238E27FC236}">
                <a16:creationId xmlns:a16="http://schemas.microsoft.com/office/drawing/2014/main" id="{A63F06FC-FCB2-652D-3054-11BE46D6A043}"/>
              </a:ext>
            </a:extLst>
          </p:cNvPr>
          <p:cNvSpPr>
            <a:spLocks noGrp="1"/>
          </p:cNvSpPr>
          <p:nvPr>
            <p:ph sz="half" idx="2"/>
          </p:nvPr>
        </p:nvSpPr>
        <p:spPr>
          <a:xfrm>
            <a:off x="838201" y="1690688"/>
            <a:ext cx="5181600" cy="4351338"/>
          </a:xfrm>
        </p:spPr>
        <p:txBody>
          <a:bodyPr>
            <a:normAutofit fontScale="85000" lnSpcReduction="20000"/>
          </a:bodyPr>
          <a:lstStyle/>
          <a:p>
            <a:r>
              <a:rPr lang="en-US" sz="4400"/>
              <a:t>A single patient is randomly chosen from the test set</a:t>
            </a:r>
          </a:p>
          <a:p>
            <a:r>
              <a:rPr lang="en-US" sz="4400"/>
              <a:t>Represents a real-world example for analysis and visualization</a:t>
            </a:r>
          </a:p>
          <a:p>
            <a:r>
              <a:rPr lang="en-US" sz="4400"/>
              <a:t>Enables organized representation and easy comprehension</a:t>
            </a:r>
          </a:p>
        </p:txBody>
      </p:sp>
      <p:pic>
        <p:nvPicPr>
          <p:cNvPr id="8" name="Picture 7" descr="A picture containing text, screenshot, font, electric blue&#10;&#10;Description automatically generated">
            <a:extLst>
              <a:ext uri="{FF2B5EF4-FFF2-40B4-BE49-F238E27FC236}">
                <a16:creationId xmlns:a16="http://schemas.microsoft.com/office/drawing/2014/main" id="{16FFFDD9-4532-251C-092F-4053DEDD80CD}"/>
              </a:ext>
            </a:extLst>
          </p:cNvPr>
          <p:cNvPicPr>
            <a:picLocks noChangeAspect="1"/>
          </p:cNvPicPr>
          <p:nvPr/>
        </p:nvPicPr>
        <p:blipFill>
          <a:blip r:embed="rId3"/>
          <a:stretch>
            <a:fillRect/>
          </a:stretch>
        </p:blipFill>
        <p:spPr>
          <a:xfrm>
            <a:off x="6096000" y="2202290"/>
            <a:ext cx="5917070" cy="2453419"/>
          </a:xfrm>
          <a:prstGeom prst="rect">
            <a:avLst/>
          </a:prstGeom>
        </p:spPr>
      </p:pic>
    </p:spTree>
    <p:extLst>
      <p:ext uri="{BB962C8B-B14F-4D97-AF65-F5344CB8AC3E}">
        <p14:creationId xmlns:p14="http://schemas.microsoft.com/office/powerpoint/2010/main" val="285695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61B4-BCF5-5B8E-C7EE-5C56ADA011BF}"/>
              </a:ext>
            </a:extLst>
          </p:cNvPr>
          <p:cNvSpPr>
            <a:spLocks noGrp="1"/>
          </p:cNvSpPr>
          <p:nvPr>
            <p:ph type="title"/>
          </p:nvPr>
        </p:nvSpPr>
        <p:spPr/>
        <p:txBody>
          <a:bodyPr/>
          <a:lstStyle/>
          <a:p>
            <a:r>
              <a:rPr lang="en-US"/>
              <a:t>SHAP Force Plot</a:t>
            </a:r>
          </a:p>
        </p:txBody>
      </p:sp>
      <p:pic>
        <p:nvPicPr>
          <p:cNvPr id="6" name="Content Placeholder 5" descr="A picture containing text, screenshot, font, line&#10;&#10;Description automatically generated">
            <a:extLst>
              <a:ext uri="{FF2B5EF4-FFF2-40B4-BE49-F238E27FC236}">
                <a16:creationId xmlns:a16="http://schemas.microsoft.com/office/drawing/2014/main" id="{3007A8FA-8102-7EF8-EFE7-0191AB2998B1}"/>
              </a:ext>
            </a:extLst>
          </p:cNvPr>
          <p:cNvPicPr>
            <a:picLocks noGrp="1" noChangeAspect="1"/>
          </p:cNvPicPr>
          <p:nvPr>
            <p:ph sz="half" idx="1"/>
          </p:nvPr>
        </p:nvPicPr>
        <p:blipFill>
          <a:blip r:embed="rId3"/>
          <a:stretch>
            <a:fillRect/>
          </a:stretch>
        </p:blipFill>
        <p:spPr>
          <a:xfrm>
            <a:off x="6323762" y="2921932"/>
            <a:ext cx="5181600" cy="1014135"/>
          </a:xfrm>
        </p:spPr>
      </p:pic>
      <p:sp>
        <p:nvSpPr>
          <p:cNvPr id="4" name="Content Placeholder 3">
            <a:extLst>
              <a:ext uri="{FF2B5EF4-FFF2-40B4-BE49-F238E27FC236}">
                <a16:creationId xmlns:a16="http://schemas.microsoft.com/office/drawing/2014/main" id="{D5062C0D-714F-8CB8-702B-3C3BA7502699}"/>
              </a:ext>
            </a:extLst>
          </p:cNvPr>
          <p:cNvSpPr>
            <a:spLocks noGrp="1"/>
          </p:cNvSpPr>
          <p:nvPr>
            <p:ph sz="half" idx="2"/>
          </p:nvPr>
        </p:nvSpPr>
        <p:spPr>
          <a:xfrm>
            <a:off x="854675" y="1690688"/>
            <a:ext cx="5181600" cy="4351338"/>
          </a:xfrm>
        </p:spPr>
        <p:txBody>
          <a:bodyPr>
            <a:normAutofit/>
          </a:bodyPr>
          <a:lstStyle/>
          <a:p>
            <a:r>
              <a:rPr lang="en-US"/>
              <a:t>Provides insight into the contributing features for the final prediction</a:t>
            </a:r>
          </a:p>
          <a:p>
            <a:pPr lvl="1"/>
            <a:r>
              <a:rPr lang="en-US"/>
              <a:t>In this example, call_hour_811, </a:t>
            </a:r>
            <a:r>
              <a:rPr lang="en-US" err="1"/>
              <a:t>NursingProblem</a:t>
            </a:r>
            <a:r>
              <a:rPr lang="en-US"/>
              <a:t>, </a:t>
            </a:r>
            <a:r>
              <a:rPr lang="en-US" err="1"/>
              <a:t>HomeCanadianFSA</a:t>
            </a:r>
            <a:r>
              <a:rPr lang="en-US"/>
              <a:t> and n_px_90day are the most important features</a:t>
            </a:r>
          </a:p>
          <a:p>
            <a:pPr lvl="1"/>
            <a:r>
              <a:rPr lang="en-US"/>
              <a:t>Unveils the direction in which each feature influences the prediction</a:t>
            </a:r>
          </a:p>
        </p:txBody>
      </p:sp>
    </p:spTree>
    <p:extLst>
      <p:ext uri="{BB962C8B-B14F-4D97-AF65-F5344CB8AC3E}">
        <p14:creationId xmlns:p14="http://schemas.microsoft.com/office/powerpoint/2010/main" val="117485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2EA8-9A63-D92F-D98D-148AF0469D5C}"/>
              </a:ext>
            </a:extLst>
          </p:cNvPr>
          <p:cNvSpPr>
            <a:spLocks noGrp="1"/>
          </p:cNvSpPr>
          <p:nvPr>
            <p:ph type="title"/>
          </p:nvPr>
        </p:nvSpPr>
        <p:spPr/>
        <p:txBody>
          <a:bodyPr/>
          <a:lstStyle/>
          <a:p>
            <a:r>
              <a:rPr lang="en-US"/>
              <a:t>Feature Importance</a:t>
            </a:r>
          </a:p>
        </p:txBody>
      </p:sp>
      <p:pic>
        <p:nvPicPr>
          <p:cNvPr id="6" name="Content Placeholder 5" descr="A picture containing text, screenshot, number, parallel&#10;&#10;Description automatically generated">
            <a:extLst>
              <a:ext uri="{FF2B5EF4-FFF2-40B4-BE49-F238E27FC236}">
                <a16:creationId xmlns:a16="http://schemas.microsoft.com/office/drawing/2014/main" id="{F96F8124-9A55-DF16-0EE7-A5F8F3A51D3C}"/>
              </a:ext>
            </a:extLst>
          </p:cNvPr>
          <p:cNvPicPr>
            <a:picLocks noGrp="1" noChangeAspect="1"/>
          </p:cNvPicPr>
          <p:nvPr>
            <p:ph sz="half" idx="1"/>
          </p:nvPr>
        </p:nvPicPr>
        <p:blipFill>
          <a:blip r:embed="rId3"/>
          <a:stretch>
            <a:fillRect/>
          </a:stretch>
        </p:blipFill>
        <p:spPr>
          <a:xfrm>
            <a:off x="6650040" y="1841123"/>
            <a:ext cx="4703760" cy="4351338"/>
          </a:xfrm>
        </p:spPr>
      </p:pic>
      <p:sp>
        <p:nvSpPr>
          <p:cNvPr id="4" name="Content Placeholder 3">
            <a:extLst>
              <a:ext uri="{FF2B5EF4-FFF2-40B4-BE49-F238E27FC236}">
                <a16:creationId xmlns:a16="http://schemas.microsoft.com/office/drawing/2014/main" id="{312D69F3-7F32-DE55-7BF7-1A68A7954729}"/>
              </a:ext>
            </a:extLst>
          </p:cNvPr>
          <p:cNvSpPr>
            <a:spLocks noGrp="1"/>
          </p:cNvSpPr>
          <p:nvPr>
            <p:ph sz="half" idx="2"/>
          </p:nvPr>
        </p:nvSpPr>
        <p:spPr>
          <a:xfrm>
            <a:off x="838200" y="1841123"/>
            <a:ext cx="5181600" cy="4351338"/>
          </a:xfrm>
        </p:spPr>
        <p:txBody>
          <a:bodyPr/>
          <a:lstStyle/>
          <a:p>
            <a:r>
              <a:rPr lang="en-US"/>
              <a:t>Feature Importance</a:t>
            </a:r>
          </a:p>
          <a:p>
            <a:pPr lvl="1"/>
            <a:r>
              <a:rPr lang="en-US"/>
              <a:t>Visualized in a tabular format</a:t>
            </a:r>
          </a:p>
          <a:p>
            <a:pPr lvl="1"/>
            <a:r>
              <a:rPr lang="en-US"/>
              <a:t>Sorted in descending order</a:t>
            </a:r>
          </a:p>
          <a:p>
            <a:r>
              <a:rPr lang="en-US"/>
              <a:t>Top 10 Feature Importance</a:t>
            </a:r>
          </a:p>
          <a:p>
            <a:pPr lvl="1"/>
            <a:r>
              <a:rPr lang="en-US"/>
              <a:t>Highlights the most influential features</a:t>
            </a:r>
          </a:p>
          <a:p>
            <a:pPr lvl="1"/>
            <a:r>
              <a:rPr lang="en-US"/>
              <a:t>Facilitates understanding of key contributors to predictions</a:t>
            </a:r>
          </a:p>
          <a:p>
            <a:pPr lvl="1"/>
            <a:r>
              <a:rPr lang="en-US"/>
              <a:t>Provides a clear visual representation of its impact on predictions</a:t>
            </a:r>
          </a:p>
        </p:txBody>
      </p:sp>
    </p:spTree>
    <p:extLst>
      <p:ext uri="{BB962C8B-B14F-4D97-AF65-F5344CB8AC3E}">
        <p14:creationId xmlns:p14="http://schemas.microsoft.com/office/powerpoint/2010/main" val="3479104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19CC-F5CF-5469-03B9-5F463E39C460}"/>
              </a:ext>
            </a:extLst>
          </p:cNvPr>
          <p:cNvSpPr>
            <a:spLocks noGrp="1"/>
          </p:cNvSpPr>
          <p:nvPr>
            <p:ph type="title"/>
          </p:nvPr>
        </p:nvSpPr>
        <p:spPr/>
        <p:txBody>
          <a:bodyPr/>
          <a:lstStyle/>
          <a:p>
            <a:r>
              <a:rPr lang="en-US">
                <a:ea typeface="Calibri Light"/>
                <a:cs typeface="Calibri Light"/>
              </a:rPr>
              <a:t>What went well and What didn't</a:t>
            </a:r>
            <a:endParaRPr lang="en-US"/>
          </a:p>
        </p:txBody>
      </p:sp>
      <p:sp>
        <p:nvSpPr>
          <p:cNvPr id="3" name="Content Placeholder 2">
            <a:extLst>
              <a:ext uri="{FF2B5EF4-FFF2-40B4-BE49-F238E27FC236}">
                <a16:creationId xmlns:a16="http://schemas.microsoft.com/office/drawing/2014/main" id="{62A81877-E399-7F69-C7F4-69F8D55AD530}"/>
              </a:ext>
            </a:extLst>
          </p:cNvPr>
          <p:cNvSpPr>
            <a:spLocks noGrp="1"/>
          </p:cNvSpPr>
          <p:nvPr>
            <p:ph sz="half" idx="1"/>
          </p:nvPr>
        </p:nvSpPr>
        <p:spPr>
          <a:xfrm>
            <a:off x="870857" y="2717551"/>
            <a:ext cx="5181600" cy="4351338"/>
          </a:xfrm>
        </p:spPr>
        <p:txBody>
          <a:bodyPr vert="horz" lIns="91440" tIns="45720" rIns="91440" bIns="45720" rtlCol="0" anchor="t">
            <a:normAutofit/>
          </a:bodyPr>
          <a:lstStyle/>
          <a:p>
            <a:r>
              <a:rPr lang="en-US">
                <a:ea typeface="Calibri"/>
                <a:cs typeface="Calibri"/>
              </a:rPr>
              <a:t>Knowledge-based feature engineering</a:t>
            </a:r>
          </a:p>
          <a:p>
            <a:r>
              <a:rPr lang="en-US">
                <a:ea typeface="Calibri"/>
                <a:cs typeface="Calibri"/>
              </a:rPr>
              <a:t>Handling grouped features</a:t>
            </a:r>
          </a:p>
          <a:p>
            <a:r>
              <a:rPr lang="en-US">
                <a:ea typeface="Calibri"/>
                <a:cs typeface="Calibri"/>
              </a:rPr>
              <a:t>Dropping the right columns</a:t>
            </a:r>
          </a:p>
          <a:p>
            <a:endParaRPr lang="en-US">
              <a:ea typeface="Calibri"/>
              <a:cs typeface="Calibri"/>
            </a:endParaRPr>
          </a:p>
        </p:txBody>
      </p:sp>
      <p:sp>
        <p:nvSpPr>
          <p:cNvPr id="4" name="Content Placeholder 3">
            <a:extLst>
              <a:ext uri="{FF2B5EF4-FFF2-40B4-BE49-F238E27FC236}">
                <a16:creationId xmlns:a16="http://schemas.microsoft.com/office/drawing/2014/main" id="{4D59DC2C-AD90-B1F4-CF64-A38D7F9DC8D9}"/>
              </a:ext>
            </a:extLst>
          </p:cNvPr>
          <p:cNvSpPr>
            <a:spLocks noGrp="1"/>
          </p:cNvSpPr>
          <p:nvPr>
            <p:ph sz="half" idx="2"/>
          </p:nvPr>
        </p:nvSpPr>
        <p:spPr>
          <a:xfrm>
            <a:off x="6409487" y="2717495"/>
            <a:ext cx="5181600" cy="4351338"/>
          </a:xfrm>
        </p:spPr>
        <p:txBody>
          <a:bodyPr vert="horz" lIns="91440" tIns="45720" rIns="91440" bIns="45720" rtlCol="0" anchor="t">
            <a:normAutofit/>
          </a:bodyPr>
          <a:lstStyle/>
          <a:p>
            <a:r>
              <a:rPr lang="en-US">
                <a:solidFill>
                  <a:srgbClr val="000000"/>
                </a:solidFill>
                <a:ea typeface="+mn-lt"/>
                <a:cs typeface="+mn-lt"/>
              </a:rPr>
              <a:t>Physician</a:t>
            </a:r>
            <a:r>
              <a:rPr lang="en-US">
                <a:ea typeface="Calibri"/>
                <a:cs typeface="Calibri"/>
              </a:rPr>
              <a:t> notes has not been provided</a:t>
            </a:r>
          </a:p>
          <a:p>
            <a:r>
              <a:rPr lang="en-US">
                <a:ea typeface="Calibri"/>
                <a:cs typeface="Calibri"/>
              </a:rPr>
              <a:t>Not able to build data analysis pipeline using Make</a:t>
            </a:r>
          </a:p>
          <a:p>
            <a:r>
              <a:rPr lang="en-US">
                <a:ea typeface="Calibri"/>
                <a:cs typeface="Calibri"/>
              </a:rPr>
              <a:t>Meeting with the main stakeholder (nurse)</a:t>
            </a:r>
          </a:p>
          <a:p>
            <a:pPr marL="0" indent="0">
              <a:buNone/>
            </a:pPr>
            <a:endParaRPr lang="en-US">
              <a:ea typeface="Calibri"/>
              <a:cs typeface="Calibri"/>
            </a:endParaRPr>
          </a:p>
        </p:txBody>
      </p:sp>
      <p:pic>
        <p:nvPicPr>
          <p:cNvPr id="7" name="Picture 7" descr="A picture containing clipart&#10;&#10;Description automatically generated">
            <a:extLst>
              <a:ext uri="{FF2B5EF4-FFF2-40B4-BE49-F238E27FC236}">
                <a16:creationId xmlns:a16="http://schemas.microsoft.com/office/drawing/2014/main" id="{FA3D8B4B-F59E-F5EE-FD47-9E43922548A8}"/>
              </a:ext>
            </a:extLst>
          </p:cNvPr>
          <p:cNvPicPr>
            <a:picLocks noChangeAspect="1"/>
          </p:cNvPicPr>
          <p:nvPr/>
        </p:nvPicPr>
        <p:blipFill>
          <a:blip r:embed="rId2"/>
          <a:stretch>
            <a:fillRect/>
          </a:stretch>
        </p:blipFill>
        <p:spPr>
          <a:xfrm>
            <a:off x="8056336" y="1642485"/>
            <a:ext cx="1181100" cy="723900"/>
          </a:xfrm>
          <a:prstGeom prst="rect">
            <a:avLst/>
          </a:prstGeom>
        </p:spPr>
      </p:pic>
      <p:pic>
        <p:nvPicPr>
          <p:cNvPr id="8" name="Picture 8" descr="Icon&#10;&#10;Description automatically generated">
            <a:extLst>
              <a:ext uri="{FF2B5EF4-FFF2-40B4-BE49-F238E27FC236}">
                <a16:creationId xmlns:a16="http://schemas.microsoft.com/office/drawing/2014/main" id="{D34C58A0-E663-6DBA-E7EE-497481C37873}"/>
              </a:ext>
            </a:extLst>
          </p:cNvPr>
          <p:cNvPicPr>
            <a:picLocks noChangeAspect="1"/>
          </p:cNvPicPr>
          <p:nvPr/>
        </p:nvPicPr>
        <p:blipFill>
          <a:blip r:embed="rId3"/>
          <a:stretch>
            <a:fillRect/>
          </a:stretch>
        </p:blipFill>
        <p:spPr>
          <a:xfrm>
            <a:off x="2173485" y="1642660"/>
            <a:ext cx="1181100" cy="723900"/>
          </a:xfrm>
          <a:prstGeom prst="rect">
            <a:avLst/>
          </a:prstGeom>
        </p:spPr>
      </p:pic>
    </p:spTree>
    <p:extLst>
      <p:ext uri="{BB962C8B-B14F-4D97-AF65-F5344CB8AC3E}">
        <p14:creationId xmlns:p14="http://schemas.microsoft.com/office/powerpoint/2010/main" val="2123138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0971-F201-96A9-3541-C8364CEFAFC4}"/>
              </a:ext>
            </a:extLst>
          </p:cNvPr>
          <p:cNvSpPr>
            <a:spLocks noGrp="1"/>
          </p:cNvSpPr>
          <p:nvPr>
            <p:ph type="title"/>
          </p:nvPr>
        </p:nvSpPr>
        <p:spPr/>
        <p:txBody>
          <a:bodyPr>
            <a:normAutofit/>
          </a:bodyPr>
          <a:lstStyle/>
          <a:p>
            <a:r>
              <a:rPr lang="en-US" sz="4400">
                <a:ea typeface="+mj-lt"/>
                <a:cs typeface="+mj-lt"/>
              </a:rPr>
              <a:t>Thank You</a:t>
            </a:r>
            <a:endParaRPr lang="en-US"/>
          </a:p>
        </p:txBody>
      </p:sp>
      <p:pic>
        <p:nvPicPr>
          <p:cNvPr id="2050" name="Picture 2" descr="The Office Michael Scott GIF - The Office Michael Scott Questions -  Discover &amp; Share GIFs">
            <a:extLst>
              <a:ext uri="{FF2B5EF4-FFF2-40B4-BE49-F238E27FC236}">
                <a16:creationId xmlns:a16="http://schemas.microsoft.com/office/drawing/2014/main" id="{BF7FD7B8-7111-63DF-5281-7A34826AF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0" y="1651000"/>
            <a:ext cx="63246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9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8F92-A462-E7AC-DD77-4AB21EF9D845}"/>
              </a:ext>
            </a:extLst>
          </p:cNvPr>
          <p:cNvSpPr>
            <a:spLocks noGrp="1"/>
          </p:cNvSpPr>
          <p:nvPr>
            <p:ph type="title"/>
          </p:nvPr>
        </p:nvSpPr>
        <p:spPr/>
        <p:txBody>
          <a:bodyPr/>
          <a:lstStyle/>
          <a:p>
            <a:r>
              <a:rPr lang="en-US">
                <a:cs typeface="Calibri Light"/>
              </a:rPr>
              <a:t>References:</a:t>
            </a:r>
            <a:endParaRPr lang="en-US"/>
          </a:p>
        </p:txBody>
      </p:sp>
      <p:sp>
        <p:nvSpPr>
          <p:cNvPr id="3" name="Content Placeholder 2">
            <a:extLst>
              <a:ext uri="{FF2B5EF4-FFF2-40B4-BE49-F238E27FC236}">
                <a16:creationId xmlns:a16="http://schemas.microsoft.com/office/drawing/2014/main" id="{243CA259-F82E-0A2E-5B9F-8685BBA0CD04}"/>
              </a:ext>
            </a:extLst>
          </p:cNvPr>
          <p:cNvSpPr>
            <a:spLocks noGrp="1"/>
          </p:cNvSpPr>
          <p:nvPr>
            <p:ph idx="1"/>
          </p:nvPr>
        </p:nvSpPr>
        <p:spPr/>
        <p:txBody>
          <a:bodyPr vert="horz" lIns="91440" tIns="45720" rIns="91440" bIns="45720" rtlCol="0" anchor="t">
            <a:noAutofit/>
          </a:bodyPr>
          <a:lstStyle/>
          <a:p>
            <a:r>
              <a:rPr lang="en-US" sz="1800" err="1">
                <a:ea typeface="+mn-lt"/>
                <a:cs typeface="+mn-lt"/>
              </a:rPr>
              <a:t>Ferri</a:t>
            </a:r>
            <a:r>
              <a:rPr lang="en-US" sz="1800">
                <a:ea typeface="+mn-lt"/>
                <a:cs typeface="+mn-lt"/>
              </a:rPr>
              <a:t>, P., </a:t>
            </a:r>
            <a:r>
              <a:rPr lang="en-US" sz="1800" err="1">
                <a:ea typeface="+mn-lt"/>
                <a:cs typeface="+mn-lt"/>
              </a:rPr>
              <a:t>Sáez</a:t>
            </a:r>
            <a:r>
              <a:rPr lang="en-US" sz="1800">
                <a:ea typeface="+mn-lt"/>
                <a:cs typeface="+mn-lt"/>
              </a:rPr>
              <a:t>, C., Félix-De Castro, A., Juan-</a:t>
            </a:r>
            <a:r>
              <a:rPr lang="en-US" sz="1800" err="1">
                <a:ea typeface="+mn-lt"/>
                <a:cs typeface="+mn-lt"/>
              </a:rPr>
              <a:t>Albarracín</a:t>
            </a:r>
            <a:r>
              <a:rPr lang="en-US" sz="1800">
                <a:ea typeface="+mn-lt"/>
                <a:cs typeface="+mn-lt"/>
              </a:rPr>
              <a:t>, J., Blanes-Selva, V., Sánchez-Cuesta, P., &amp; García-Gómez, J. M. (2021). Deep Ensemble Multitask Classification of emergency medical call incidents combining multimodal data improves emergency medical dispatch. Artificial Intelligence in Medicine, 117, 102088. https://</a:t>
            </a:r>
            <a:r>
              <a:rPr lang="en-US" sz="1800" err="1">
                <a:ea typeface="+mn-lt"/>
                <a:cs typeface="+mn-lt"/>
              </a:rPr>
              <a:t>doi.org</a:t>
            </a:r>
            <a:r>
              <a:rPr lang="en-US" sz="1800">
                <a:ea typeface="+mn-lt"/>
                <a:cs typeface="+mn-lt"/>
              </a:rPr>
              <a:t>/10.1016/j.artmed.2021.102088.</a:t>
            </a:r>
            <a:endParaRPr lang="en-US" sz="1800">
              <a:cs typeface="Calibri"/>
            </a:endParaRPr>
          </a:p>
          <a:p>
            <a:r>
              <a:rPr lang="en-US" sz="1800">
                <a:ea typeface="+mn-lt"/>
                <a:cs typeface="+mn-lt"/>
              </a:rPr>
              <a:t>Spangler D, </a:t>
            </a:r>
            <a:r>
              <a:rPr lang="en-US" sz="1800" err="1">
                <a:ea typeface="+mn-lt"/>
                <a:cs typeface="+mn-lt"/>
              </a:rPr>
              <a:t>Hermansson</a:t>
            </a:r>
            <a:r>
              <a:rPr lang="en-US" sz="1800">
                <a:ea typeface="+mn-lt"/>
                <a:cs typeface="+mn-lt"/>
              </a:rPr>
              <a:t> T, </a:t>
            </a:r>
            <a:r>
              <a:rPr lang="en-US" sz="1800" err="1">
                <a:ea typeface="+mn-lt"/>
                <a:cs typeface="+mn-lt"/>
              </a:rPr>
              <a:t>Smekal</a:t>
            </a:r>
            <a:r>
              <a:rPr lang="en-US" sz="1800">
                <a:ea typeface="+mn-lt"/>
                <a:cs typeface="+mn-lt"/>
              </a:rPr>
              <a:t> D, Blomberg H (2019) A validation of machine learning-based risk scores in the prehospital setting. </a:t>
            </a:r>
            <a:r>
              <a:rPr lang="en-US" sz="1800" err="1">
                <a:ea typeface="+mn-lt"/>
                <a:cs typeface="+mn-lt"/>
              </a:rPr>
              <a:t>PLoS</a:t>
            </a:r>
            <a:r>
              <a:rPr lang="en-US" sz="1800">
                <a:ea typeface="+mn-lt"/>
                <a:cs typeface="+mn-lt"/>
              </a:rPr>
              <a:t> ONE 14(12): e0226518. https://</a:t>
            </a:r>
            <a:r>
              <a:rPr lang="en-US" sz="1800" err="1">
                <a:ea typeface="+mn-lt"/>
                <a:cs typeface="+mn-lt"/>
              </a:rPr>
              <a:t>doi</a:t>
            </a:r>
            <a:r>
              <a:rPr lang="en-US" sz="1800">
                <a:ea typeface="+mn-lt"/>
                <a:cs typeface="+mn-lt"/>
              </a:rPr>
              <a:t>. Org/10.1371/journal.pone.0226518.</a:t>
            </a:r>
            <a:endParaRPr lang="en-US" sz="1800">
              <a:cs typeface="Calibri"/>
            </a:endParaRPr>
          </a:p>
          <a:p>
            <a:r>
              <a:rPr lang="en-US" sz="1800" err="1">
                <a:cs typeface="Calibri"/>
              </a:rPr>
              <a:t>Ryota</a:t>
            </a:r>
            <a:r>
              <a:rPr lang="en-US" sz="1800">
                <a:cs typeface="Calibri"/>
              </a:rPr>
              <a:t> </a:t>
            </a:r>
            <a:r>
              <a:rPr lang="en-US" sz="1800" err="1">
                <a:cs typeface="Calibri"/>
              </a:rPr>
              <a:t>Inokuchi</a:t>
            </a:r>
            <a:r>
              <a:rPr lang="en-US" sz="1800">
                <a:cs typeface="Calibri"/>
              </a:rPr>
              <a:t>, Masao </a:t>
            </a:r>
            <a:r>
              <a:rPr lang="en-US" sz="1800" err="1">
                <a:cs typeface="Calibri"/>
              </a:rPr>
              <a:t>Iwagami</a:t>
            </a:r>
            <a:r>
              <a:rPr lang="en-US" sz="1800">
                <a:cs typeface="Calibri"/>
              </a:rPr>
              <a:t>, Yu Sun, Ayaka Sakamoto &amp; Nanako Tamiya (2022) Machine learning models predicting </a:t>
            </a:r>
            <a:r>
              <a:rPr lang="en-US" sz="1800" err="1">
                <a:cs typeface="Calibri"/>
              </a:rPr>
              <a:t>undertriage</a:t>
            </a:r>
            <a:r>
              <a:rPr lang="en-US" sz="1800">
                <a:cs typeface="Calibri"/>
              </a:rPr>
              <a:t> in telephone triage, Annals of Medicine, 54:1, 2989-2996, DOI: 10.1080/07853890.2022.2136402</a:t>
            </a:r>
            <a:r>
              <a:rPr lang="en-US" sz="1800">
                <a:solidFill>
                  <a:srgbClr val="000000"/>
                </a:solidFill>
                <a:ea typeface="+mn-lt"/>
                <a:cs typeface="+mn-lt"/>
              </a:rPr>
              <a:t>.</a:t>
            </a:r>
            <a:endParaRPr lang="en-US"/>
          </a:p>
          <a:p>
            <a:r>
              <a:rPr lang="en-US" sz="1800">
                <a:ea typeface="+mn-lt"/>
                <a:cs typeface="+mn-lt"/>
              </a:rPr>
              <a:t>Wang Han, Ng Qin Xiang, </a:t>
            </a:r>
            <a:r>
              <a:rPr lang="en-US" sz="1800" err="1">
                <a:ea typeface="+mn-lt"/>
                <a:cs typeface="+mn-lt"/>
              </a:rPr>
              <a:t>Arulanandam</a:t>
            </a:r>
            <a:r>
              <a:rPr lang="en-US" sz="1800">
                <a:ea typeface="+mn-lt"/>
                <a:cs typeface="+mn-lt"/>
              </a:rPr>
              <a:t> Shalini, Tan Colin, Ong Marcus E. H., Feng </a:t>
            </a:r>
            <a:r>
              <a:rPr lang="en-US" sz="1800" err="1">
                <a:ea typeface="+mn-lt"/>
                <a:cs typeface="+mn-lt"/>
              </a:rPr>
              <a:t>Mengling</a:t>
            </a:r>
            <a:r>
              <a:rPr lang="en-US" sz="1800">
                <a:ea typeface="+mn-lt"/>
                <a:cs typeface="+mn-lt"/>
              </a:rPr>
              <a:t>. Building a Machine Learning-based Ambulance Dispatch Triage Model for Emergency Medical Services.</a:t>
            </a:r>
            <a:r>
              <a:rPr lang="en-US" sz="1800" i="1">
                <a:ea typeface="+mn-lt"/>
                <a:cs typeface="+mn-lt"/>
              </a:rPr>
              <a:t> Health Data Sci. </a:t>
            </a:r>
            <a:r>
              <a:rPr lang="en-US" sz="1800">
                <a:ea typeface="+mn-lt"/>
                <a:cs typeface="+mn-lt"/>
              </a:rPr>
              <a:t>2023:3;0008. DOI:10.34133/hds.0008.</a:t>
            </a:r>
          </a:p>
          <a:p>
            <a:endParaRPr lang="en-US">
              <a:cs typeface="Calibri" panose="020F0502020204030204"/>
            </a:endParaRPr>
          </a:p>
        </p:txBody>
      </p:sp>
      <p:sp>
        <p:nvSpPr>
          <p:cNvPr id="4" name="Slide Number Placeholder 3">
            <a:extLst>
              <a:ext uri="{FF2B5EF4-FFF2-40B4-BE49-F238E27FC236}">
                <a16:creationId xmlns:a16="http://schemas.microsoft.com/office/drawing/2014/main" id="{61B4D31B-E739-E2B7-1B2F-B877B4F757F7}"/>
              </a:ext>
            </a:extLst>
          </p:cNvPr>
          <p:cNvSpPr>
            <a:spLocks noGrp="1"/>
          </p:cNvSpPr>
          <p:nvPr>
            <p:ph type="sldNum" sz="quarter" idx="12"/>
          </p:nvPr>
        </p:nvSpPr>
        <p:spPr/>
        <p:txBody>
          <a:bodyPr/>
          <a:lstStyle/>
          <a:p>
            <a:fld id="{32844DC2-29DC-1B42-B646-4A3EC2D4C21D}" type="slidenum">
              <a:rPr lang="en-US" dirty="0" smtClean="0"/>
              <a:t>39</a:t>
            </a:fld>
            <a:endParaRPr lang="en-US"/>
          </a:p>
        </p:txBody>
      </p:sp>
    </p:spTree>
    <p:extLst>
      <p:ext uri="{BB962C8B-B14F-4D97-AF65-F5344CB8AC3E}">
        <p14:creationId xmlns:p14="http://schemas.microsoft.com/office/powerpoint/2010/main" val="3590327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B94-BA69-9729-EE4A-8603431616EA}"/>
              </a:ext>
            </a:extLst>
          </p:cNvPr>
          <p:cNvSpPr>
            <a:spLocks noGrp="1"/>
          </p:cNvSpPr>
          <p:nvPr>
            <p:ph type="title"/>
          </p:nvPr>
        </p:nvSpPr>
        <p:spPr/>
        <p:txBody>
          <a:bodyPr/>
          <a:lstStyle/>
          <a:p>
            <a:r>
              <a:rPr lang="en-US" sz="4400"/>
              <a:t>What is </a:t>
            </a:r>
            <a:r>
              <a:rPr lang="en-US" sz="4400" err="1"/>
              <a:t>HEiDi</a:t>
            </a:r>
            <a:r>
              <a:rPr lang="en-US" sz="4400"/>
              <a:t>?</a:t>
            </a:r>
            <a:br>
              <a:rPr lang="en-US" sz="4400"/>
            </a:br>
            <a:endParaRPr lang="en-US"/>
          </a:p>
        </p:txBody>
      </p:sp>
      <p:sp>
        <p:nvSpPr>
          <p:cNvPr id="3" name="Content Placeholder 2">
            <a:extLst>
              <a:ext uri="{FF2B5EF4-FFF2-40B4-BE49-F238E27FC236}">
                <a16:creationId xmlns:a16="http://schemas.microsoft.com/office/drawing/2014/main" id="{F6E191AC-17D5-3F24-386D-B4F6E29CAA86}"/>
              </a:ext>
            </a:extLst>
          </p:cNvPr>
          <p:cNvSpPr>
            <a:spLocks noGrp="1"/>
          </p:cNvSpPr>
          <p:nvPr>
            <p:ph idx="1"/>
          </p:nvPr>
        </p:nvSpPr>
        <p:spPr>
          <a:xfrm>
            <a:off x="727052" y="1027906"/>
            <a:ext cx="10515600" cy="4351338"/>
          </a:xfrm>
        </p:spPr>
        <p:txBody>
          <a:bodyPr/>
          <a:lstStyle/>
          <a:p>
            <a:r>
              <a:rPr lang="en-US" sz="2800" b="0" i="0" u="none" strike="noStrike">
                <a:solidFill>
                  <a:srgbClr val="000000"/>
                </a:solidFill>
                <a:effectLst/>
                <a:latin typeface="Calibri" panose="020F0502020204030204" pitchFamily="34" charset="0"/>
              </a:rPr>
              <a:t>Integrated virtual physicians into existing 8-1-1 nursing call flows to support triage</a:t>
            </a:r>
            <a:r>
              <a:rPr lang="en-US" sz="2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lvl="5"/>
            <a:endParaRPr lang="en-US"/>
          </a:p>
        </p:txBody>
      </p:sp>
      <p:pic>
        <p:nvPicPr>
          <p:cNvPr id="5" name="Content Placeholder 3">
            <a:extLst>
              <a:ext uri="{FF2B5EF4-FFF2-40B4-BE49-F238E27FC236}">
                <a16:creationId xmlns:a16="http://schemas.microsoft.com/office/drawing/2014/main" id="{DEE163EE-C20A-2E58-5D86-B900E56DE84F}"/>
              </a:ext>
            </a:extLst>
          </p:cNvPr>
          <p:cNvPicPr>
            <a:picLocks noChangeAspect="1"/>
          </p:cNvPicPr>
          <p:nvPr/>
        </p:nvPicPr>
        <p:blipFill>
          <a:blip r:embed="rId2"/>
          <a:stretch>
            <a:fillRect/>
          </a:stretch>
        </p:blipFill>
        <p:spPr>
          <a:xfrm>
            <a:off x="9460658" y="4182136"/>
            <a:ext cx="2263532" cy="2330645"/>
          </a:xfrm>
          <a:prstGeom prst="rect">
            <a:avLst/>
          </a:prstGeom>
        </p:spPr>
      </p:pic>
      <p:pic>
        <p:nvPicPr>
          <p:cNvPr id="6" name="Content Placeholder 4" descr="Speaker phone with solid fill">
            <a:extLst>
              <a:ext uri="{FF2B5EF4-FFF2-40B4-BE49-F238E27FC236}">
                <a16:creationId xmlns:a16="http://schemas.microsoft.com/office/drawing/2014/main" id="{E7F6E3D3-FF0E-C7E7-4AB3-5FFF2EFE7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5863" y="2708998"/>
            <a:ext cx="914400" cy="914400"/>
          </a:xfrm>
          <a:prstGeom prst="rect">
            <a:avLst/>
          </a:prstGeom>
        </p:spPr>
      </p:pic>
      <p:pic>
        <p:nvPicPr>
          <p:cNvPr id="8" name="Graphic 7" descr="Arrow Right with solid fill">
            <a:extLst>
              <a:ext uri="{FF2B5EF4-FFF2-40B4-BE49-F238E27FC236}">
                <a16:creationId xmlns:a16="http://schemas.microsoft.com/office/drawing/2014/main" id="{DD55FE14-17D2-3E53-838C-30DD284CEE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2645" y="2933744"/>
            <a:ext cx="914400" cy="914400"/>
          </a:xfrm>
          <a:prstGeom prst="rect">
            <a:avLst/>
          </a:prstGeom>
        </p:spPr>
      </p:pic>
      <p:sp>
        <p:nvSpPr>
          <p:cNvPr id="9" name="TextBox 8">
            <a:extLst>
              <a:ext uri="{FF2B5EF4-FFF2-40B4-BE49-F238E27FC236}">
                <a16:creationId xmlns:a16="http://schemas.microsoft.com/office/drawing/2014/main" id="{64F29316-CD5D-E98C-FC4C-69BABC35D5A5}"/>
              </a:ext>
            </a:extLst>
          </p:cNvPr>
          <p:cNvSpPr txBox="1"/>
          <p:nvPr/>
        </p:nvSpPr>
        <p:spPr>
          <a:xfrm>
            <a:off x="3998927" y="3812805"/>
            <a:ext cx="1408271" cy="369332"/>
          </a:xfrm>
          <a:prstGeom prst="rect">
            <a:avLst/>
          </a:prstGeom>
          <a:noFill/>
        </p:spPr>
        <p:txBody>
          <a:bodyPr wrap="none" rtlCol="0">
            <a:spAutoFit/>
          </a:bodyPr>
          <a:lstStyle/>
          <a:p>
            <a:r>
              <a:rPr lang="en-US"/>
              <a:t>811 operator</a:t>
            </a:r>
          </a:p>
        </p:txBody>
      </p:sp>
      <p:pic>
        <p:nvPicPr>
          <p:cNvPr id="10" name="Graphic 9" descr="Doctor male with solid fill">
            <a:extLst>
              <a:ext uri="{FF2B5EF4-FFF2-40B4-BE49-F238E27FC236}">
                <a16:creationId xmlns:a16="http://schemas.microsoft.com/office/drawing/2014/main" id="{4F8F7080-9C74-E223-F9A5-8C028DC7F8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7500" y="1690688"/>
            <a:ext cx="914400" cy="914400"/>
          </a:xfrm>
          <a:prstGeom prst="rect">
            <a:avLst/>
          </a:prstGeom>
        </p:spPr>
      </p:pic>
      <p:sp>
        <p:nvSpPr>
          <p:cNvPr id="11" name="TextBox 10">
            <a:extLst>
              <a:ext uri="{FF2B5EF4-FFF2-40B4-BE49-F238E27FC236}">
                <a16:creationId xmlns:a16="http://schemas.microsoft.com/office/drawing/2014/main" id="{83357A92-3DE4-AAE2-3EA1-5A752666B459}"/>
              </a:ext>
            </a:extLst>
          </p:cNvPr>
          <p:cNvSpPr txBox="1"/>
          <p:nvPr/>
        </p:nvSpPr>
        <p:spPr>
          <a:xfrm>
            <a:off x="6880357" y="2768722"/>
            <a:ext cx="1048685" cy="369332"/>
          </a:xfrm>
          <a:prstGeom prst="rect">
            <a:avLst/>
          </a:prstGeom>
          <a:noFill/>
        </p:spPr>
        <p:txBody>
          <a:bodyPr wrap="none" rtlCol="0">
            <a:spAutoFit/>
          </a:bodyPr>
          <a:lstStyle/>
          <a:p>
            <a:r>
              <a:rPr lang="en-CA" b="0" i="0">
                <a:solidFill>
                  <a:srgbClr val="202124"/>
                </a:solidFill>
                <a:effectLst/>
                <a:latin typeface="Google Sans"/>
              </a:rPr>
              <a:t>Physician</a:t>
            </a:r>
            <a:endParaRPr lang="en-US"/>
          </a:p>
        </p:txBody>
      </p:sp>
      <p:pic>
        <p:nvPicPr>
          <p:cNvPr id="12" name="Graphic 11" descr="Medical with solid fill">
            <a:extLst>
              <a:ext uri="{FF2B5EF4-FFF2-40B4-BE49-F238E27FC236}">
                <a16:creationId xmlns:a16="http://schemas.microsoft.com/office/drawing/2014/main" id="{B972BC58-33E4-47D0-BE09-17814D3C91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47500" y="3834654"/>
            <a:ext cx="914400" cy="914400"/>
          </a:xfrm>
          <a:prstGeom prst="rect">
            <a:avLst/>
          </a:prstGeom>
        </p:spPr>
      </p:pic>
      <p:sp>
        <p:nvSpPr>
          <p:cNvPr id="13" name="TextBox 12">
            <a:extLst>
              <a:ext uri="{FF2B5EF4-FFF2-40B4-BE49-F238E27FC236}">
                <a16:creationId xmlns:a16="http://schemas.microsoft.com/office/drawing/2014/main" id="{AAA57CDB-4CCD-B865-5D93-A74C09B74A83}"/>
              </a:ext>
            </a:extLst>
          </p:cNvPr>
          <p:cNvSpPr txBox="1"/>
          <p:nvPr/>
        </p:nvSpPr>
        <p:spPr>
          <a:xfrm>
            <a:off x="7036232" y="5076322"/>
            <a:ext cx="736933" cy="369332"/>
          </a:xfrm>
          <a:prstGeom prst="rect">
            <a:avLst/>
          </a:prstGeom>
          <a:noFill/>
        </p:spPr>
        <p:txBody>
          <a:bodyPr wrap="none" rtlCol="0">
            <a:spAutoFit/>
          </a:bodyPr>
          <a:lstStyle/>
          <a:p>
            <a:r>
              <a:rPr lang="en-US"/>
              <a:t>Nurse</a:t>
            </a:r>
          </a:p>
        </p:txBody>
      </p:sp>
      <p:sp>
        <p:nvSpPr>
          <p:cNvPr id="14" name="TextBox 13">
            <a:extLst>
              <a:ext uri="{FF2B5EF4-FFF2-40B4-BE49-F238E27FC236}">
                <a16:creationId xmlns:a16="http://schemas.microsoft.com/office/drawing/2014/main" id="{802FC7A2-BA80-4616-8F6F-A438704F07DF}"/>
              </a:ext>
            </a:extLst>
          </p:cNvPr>
          <p:cNvSpPr txBox="1"/>
          <p:nvPr/>
        </p:nvSpPr>
        <p:spPr>
          <a:xfrm>
            <a:off x="9237110" y="3254066"/>
            <a:ext cx="1596719" cy="369332"/>
          </a:xfrm>
          <a:prstGeom prst="rect">
            <a:avLst/>
          </a:prstGeom>
          <a:noFill/>
        </p:spPr>
        <p:txBody>
          <a:bodyPr wrap="none" rtlCol="0">
            <a:spAutoFit/>
          </a:bodyPr>
          <a:lstStyle/>
          <a:p>
            <a:r>
              <a:rPr lang="en-US"/>
              <a:t>Triage Decision</a:t>
            </a:r>
          </a:p>
        </p:txBody>
      </p:sp>
      <p:pic>
        <p:nvPicPr>
          <p:cNvPr id="15" name="Graphic 14" descr="Arrow Right with solid fill">
            <a:extLst>
              <a:ext uri="{FF2B5EF4-FFF2-40B4-BE49-F238E27FC236}">
                <a16:creationId xmlns:a16="http://schemas.microsoft.com/office/drawing/2014/main" id="{59B3024A-7CF4-E5F8-F64B-A142A54A16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07461">
            <a:off x="5527652" y="2385168"/>
            <a:ext cx="914400" cy="914400"/>
          </a:xfrm>
          <a:prstGeom prst="rect">
            <a:avLst/>
          </a:prstGeom>
        </p:spPr>
      </p:pic>
      <p:pic>
        <p:nvPicPr>
          <p:cNvPr id="16" name="Graphic 15" descr="Arrow Right with solid fill">
            <a:extLst>
              <a:ext uri="{FF2B5EF4-FFF2-40B4-BE49-F238E27FC236}">
                <a16:creationId xmlns:a16="http://schemas.microsoft.com/office/drawing/2014/main" id="{A2E9C849-1F1D-2ECE-E5E2-11FA06DCA4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57285" flipV="1">
            <a:off x="5527652" y="3834654"/>
            <a:ext cx="914400" cy="914400"/>
          </a:xfrm>
          <a:prstGeom prst="rect">
            <a:avLst/>
          </a:prstGeom>
        </p:spPr>
      </p:pic>
      <p:pic>
        <p:nvPicPr>
          <p:cNvPr id="17" name="Graphic 16" descr="Arrow Right with solid fill">
            <a:extLst>
              <a:ext uri="{FF2B5EF4-FFF2-40B4-BE49-F238E27FC236}">
                <a16:creationId xmlns:a16="http://schemas.microsoft.com/office/drawing/2014/main" id="{D5971931-06D7-7437-3367-0FF86B6B8C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75567">
            <a:off x="8125876" y="2290556"/>
            <a:ext cx="914400" cy="914400"/>
          </a:xfrm>
          <a:prstGeom prst="rect">
            <a:avLst/>
          </a:prstGeom>
        </p:spPr>
      </p:pic>
      <p:pic>
        <p:nvPicPr>
          <p:cNvPr id="18" name="Graphic 17" descr="Arrow Right with solid fill">
            <a:extLst>
              <a:ext uri="{FF2B5EF4-FFF2-40B4-BE49-F238E27FC236}">
                <a16:creationId xmlns:a16="http://schemas.microsoft.com/office/drawing/2014/main" id="{5E2AB446-2180-1D35-3BF8-20E1030172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024433" flipV="1">
            <a:off x="8125876" y="3778497"/>
            <a:ext cx="914400" cy="914400"/>
          </a:xfrm>
          <a:prstGeom prst="rect">
            <a:avLst/>
          </a:prstGeom>
        </p:spPr>
      </p:pic>
      <p:pic>
        <p:nvPicPr>
          <p:cNvPr id="3074" name="Picture 2">
            <a:extLst>
              <a:ext uri="{FF2B5EF4-FFF2-40B4-BE49-F238E27FC236}">
                <a16:creationId xmlns:a16="http://schemas.microsoft.com/office/drawing/2014/main" id="{8985ED47-D93E-739D-B111-1A485D378C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281" y="2717081"/>
            <a:ext cx="2183837" cy="1635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43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7B6D-AD3D-7289-5AE8-16F2E09D15DE}"/>
              </a:ext>
            </a:extLst>
          </p:cNvPr>
          <p:cNvSpPr>
            <a:spLocks noGrp="1"/>
          </p:cNvSpPr>
          <p:nvPr>
            <p:ph type="title"/>
          </p:nvPr>
        </p:nvSpPr>
        <p:spPr/>
        <p:txBody>
          <a:bodyPr/>
          <a:lstStyle/>
          <a:p>
            <a:r>
              <a:rPr lang="en-US"/>
              <a:t>Appendix</a:t>
            </a:r>
          </a:p>
        </p:txBody>
      </p:sp>
      <p:sp>
        <p:nvSpPr>
          <p:cNvPr id="3" name="Content Placeholder 2">
            <a:extLst>
              <a:ext uri="{FF2B5EF4-FFF2-40B4-BE49-F238E27FC236}">
                <a16:creationId xmlns:a16="http://schemas.microsoft.com/office/drawing/2014/main" id="{2FC16F28-8C42-FD67-3800-4045AB6DE8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9894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A70AC4-72E5-13A1-0A68-E91CE3DC239E}"/>
              </a:ext>
            </a:extLst>
          </p:cNvPr>
          <p:cNvSpPr>
            <a:spLocks noGrp="1"/>
          </p:cNvSpPr>
          <p:nvPr>
            <p:ph type="sldNum" sz="quarter" idx="12"/>
          </p:nvPr>
        </p:nvSpPr>
        <p:spPr/>
        <p:txBody>
          <a:bodyPr/>
          <a:lstStyle/>
          <a:p>
            <a:fld id="{32844DC2-29DC-1B42-B646-4A3EC2D4C21D}" type="slidenum">
              <a:rPr lang="en-US" smtClean="0"/>
              <a:t>41</a:t>
            </a:fld>
            <a:endParaRPr lang="en-US"/>
          </a:p>
        </p:txBody>
      </p:sp>
      <p:sp>
        <p:nvSpPr>
          <p:cNvPr id="6" name="Title 1">
            <a:extLst>
              <a:ext uri="{FF2B5EF4-FFF2-40B4-BE49-F238E27FC236}">
                <a16:creationId xmlns:a16="http://schemas.microsoft.com/office/drawing/2014/main" id="{EB2ED3A7-5402-EEA7-8F9D-8EB531596B32}"/>
              </a:ext>
            </a:extLst>
          </p:cNvPr>
          <p:cNvSpPr>
            <a:spLocks noGrp="1"/>
          </p:cNvSpPr>
          <p:nvPr>
            <p:ph type="title"/>
          </p:nvPr>
        </p:nvSpPr>
        <p:spPr>
          <a:xfrm>
            <a:off x="271035" y="162107"/>
            <a:ext cx="6845300" cy="1325563"/>
          </a:xfrm>
        </p:spPr>
        <p:txBody>
          <a:bodyPr vert="horz" lIns="91440" tIns="45720" rIns="91440" bIns="45720" rtlCol="0" anchor="ctr">
            <a:noAutofit/>
          </a:bodyPr>
          <a:lstStyle/>
          <a:p>
            <a:r>
              <a:rPr lang="en-US" sz="4900">
                <a:cs typeface="Calibri Light"/>
              </a:rPr>
              <a:t>Case Studies</a:t>
            </a:r>
            <a:endParaRPr lang="en-US" sz="3400">
              <a:cs typeface="Calibri Light" panose="020F0302020204030204"/>
            </a:endParaRPr>
          </a:p>
        </p:txBody>
      </p:sp>
      <p:graphicFrame>
        <p:nvGraphicFramePr>
          <p:cNvPr id="11" name="Table 11">
            <a:extLst>
              <a:ext uri="{FF2B5EF4-FFF2-40B4-BE49-F238E27FC236}">
                <a16:creationId xmlns:a16="http://schemas.microsoft.com/office/drawing/2014/main" id="{CA748659-38C2-FFF7-B4DB-C51943F61055}"/>
              </a:ext>
            </a:extLst>
          </p:cNvPr>
          <p:cNvGraphicFramePr>
            <a:graphicFrameLocks noGrp="1"/>
          </p:cNvGraphicFramePr>
          <p:nvPr/>
        </p:nvGraphicFramePr>
        <p:xfrm>
          <a:off x="692614" y="1531235"/>
          <a:ext cx="5117171" cy="1854200"/>
        </p:xfrm>
        <a:graphic>
          <a:graphicData uri="http://schemas.openxmlformats.org/drawingml/2006/table">
            <a:tbl>
              <a:tblPr firstRow="1" bandRow="1">
                <a:tableStyleId>{7DF18680-E054-41AD-8BC1-D1AEF772440D}</a:tableStyleId>
              </a:tblPr>
              <a:tblGrid>
                <a:gridCol w="2695189">
                  <a:extLst>
                    <a:ext uri="{9D8B030D-6E8A-4147-A177-3AD203B41FA5}">
                      <a16:colId xmlns:a16="http://schemas.microsoft.com/office/drawing/2014/main" val="352977383"/>
                    </a:ext>
                  </a:extLst>
                </a:gridCol>
                <a:gridCol w="2421982">
                  <a:extLst>
                    <a:ext uri="{9D8B030D-6E8A-4147-A177-3AD203B41FA5}">
                      <a16:colId xmlns:a16="http://schemas.microsoft.com/office/drawing/2014/main" val="4083285463"/>
                    </a:ext>
                  </a:extLst>
                </a:gridCol>
              </a:tblGrid>
              <a:tr h="370840">
                <a:tc>
                  <a:txBody>
                    <a:bodyPr/>
                    <a:lstStyle/>
                    <a:p>
                      <a:r>
                        <a:rPr lang="en-US"/>
                        <a:t>Patient </a:t>
                      </a:r>
                    </a:p>
                  </a:txBody>
                  <a:tcPr/>
                </a:tc>
                <a:tc>
                  <a:txBody>
                    <a:bodyPr/>
                    <a:lstStyle/>
                    <a:p>
                      <a:r>
                        <a:rPr lang="en-US"/>
                        <a:t>X</a:t>
                      </a:r>
                    </a:p>
                  </a:txBody>
                  <a:tcPr/>
                </a:tc>
                <a:extLst>
                  <a:ext uri="{0D108BD9-81ED-4DB2-BD59-A6C34878D82A}">
                    <a16:rowId xmlns:a16="http://schemas.microsoft.com/office/drawing/2014/main" val="371105525"/>
                  </a:ext>
                </a:extLst>
              </a:tr>
              <a:tr h="370840">
                <a:tc>
                  <a:txBody>
                    <a:bodyPr/>
                    <a:lstStyle/>
                    <a:p>
                      <a:r>
                        <a:rPr lang="en-US"/>
                        <a:t>Age</a:t>
                      </a:r>
                    </a:p>
                  </a:txBody>
                  <a:tcPr/>
                </a:tc>
                <a:tc>
                  <a:txBody>
                    <a:bodyPr/>
                    <a:lstStyle/>
                    <a:p>
                      <a:r>
                        <a:rPr lang="en-US"/>
                        <a:t>1</a:t>
                      </a:r>
                    </a:p>
                  </a:txBody>
                  <a:tcPr/>
                </a:tc>
                <a:extLst>
                  <a:ext uri="{0D108BD9-81ED-4DB2-BD59-A6C34878D82A}">
                    <a16:rowId xmlns:a16="http://schemas.microsoft.com/office/drawing/2014/main" val="2467878914"/>
                  </a:ext>
                </a:extLst>
              </a:tr>
              <a:tr h="370840">
                <a:tc>
                  <a:txBody>
                    <a:bodyPr/>
                    <a:lstStyle/>
                    <a:p>
                      <a:r>
                        <a:rPr lang="en-US"/>
                        <a:t>Nursing Problem Category</a:t>
                      </a:r>
                    </a:p>
                  </a:txBody>
                  <a:tcPr/>
                </a:tc>
                <a:tc>
                  <a:txBody>
                    <a:bodyPr/>
                    <a:lstStyle/>
                    <a:p>
                      <a:r>
                        <a:rPr lang="en-US"/>
                        <a:t>Neurology</a:t>
                      </a:r>
                    </a:p>
                  </a:txBody>
                  <a:tcPr/>
                </a:tc>
                <a:extLst>
                  <a:ext uri="{0D108BD9-81ED-4DB2-BD59-A6C34878D82A}">
                    <a16:rowId xmlns:a16="http://schemas.microsoft.com/office/drawing/2014/main" val="20552131"/>
                  </a:ext>
                </a:extLst>
              </a:tr>
              <a:tr h="370840">
                <a:tc>
                  <a:txBody>
                    <a:bodyPr/>
                    <a:lstStyle/>
                    <a:p>
                      <a:r>
                        <a:rPr lang="en-US"/>
                        <a:t>Nursing Problem </a:t>
                      </a:r>
                    </a:p>
                  </a:txBody>
                  <a:tcPr/>
                </a:tc>
                <a:tc>
                  <a:txBody>
                    <a:bodyPr/>
                    <a:lstStyle/>
                    <a:p>
                      <a:r>
                        <a:rPr lang="en-US"/>
                        <a:t>Head Injury(Neurology)</a:t>
                      </a:r>
                    </a:p>
                  </a:txBody>
                  <a:tcPr/>
                </a:tc>
                <a:extLst>
                  <a:ext uri="{0D108BD9-81ED-4DB2-BD59-A6C34878D82A}">
                    <a16:rowId xmlns:a16="http://schemas.microsoft.com/office/drawing/2014/main" val="3465034763"/>
                  </a:ext>
                </a:extLst>
              </a:tr>
              <a:tr h="370840">
                <a:tc>
                  <a:txBody>
                    <a:bodyPr/>
                    <a:lstStyle/>
                    <a:p>
                      <a:r>
                        <a:rPr lang="en-US"/>
                        <a:t>Chronic Disease</a:t>
                      </a:r>
                    </a:p>
                  </a:txBody>
                  <a:tcPr/>
                </a:tc>
                <a:tc>
                  <a:txBody>
                    <a:bodyPr/>
                    <a:lstStyle/>
                    <a:p>
                      <a:r>
                        <a:rPr lang="en-US"/>
                        <a:t>NA</a:t>
                      </a:r>
                    </a:p>
                  </a:txBody>
                  <a:tcPr/>
                </a:tc>
                <a:extLst>
                  <a:ext uri="{0D108BD9-81ED-4DB2-BD59-A6C34878D82A}">
                    <a16:rowId xmlns:a16="http://schemas.microsoft.com/office/drawing/2014/main" val="1575068864"/>
                  </a:ext>
                </a:extLst>
              </a:tr>
            </a:tbl>
          </a:graphicData>
        </a:graphic>
      </p:graphicFrame>
      <p:graphicFrame>
        <p:nvGraphicFramePr>
          <p:cNvPr id="18" name="Table 17">
            <a:extLst>
              <a:ext uri="{FF2B5EF4-FFF2-40B4-BE49-F238E27FC236}">
                <a16:creationId xmlns:a16="http://schemas.microsoft.com/office/drawing/2014/main" id="{6D3D223E-FF51-47B1-F85B-98CCD1587DF5}"/>
              </a:ext>
            </a:extLst>
          </p:cNvPr>
          <p:cNvGraphicFramePr>
            <a:graphicFrameLocks noGrp="1"/>
          </p:cNvGraphicFramePr>
          <p:nvPr/>
        </p:nvGraphicFramePr>
        <p:xfrm>
          <a:off x="7662745" y="382659"/>
          <a:ext cx="3138716" cy="1746885"/>
        </p:xfrm>
        <a:graphic>
          <a:graphicData uri="http://schemas.openxmlformats.org/drawingml/2006/table">
            <a:tbl>
              <a:tblPr firstRow="1" bandRow="1">
                <a:tableStyleId>{5C22544A-7EE6-4342-B048-85BDC9FD1C3A}</a:tableStyleId>
              </a:tblPr>
              <a:tblGrid>
                <a:gridCol w="1569358">
                  <a:extLst>
                    <a:ext uri="{9D8B030D-6E8A-4147-A177-3AD203B41FA5}">
                      <a16:colId xmlns:a16="http://schemas.microsoft.com/office/drawing/2014/main" val="719558741"/>
                    </a:ext>
                  </a:extLst>
                </a:gridCol>
                <a:gridCol w="1569358">
                  <a:extLst>
                    <a:ext uri="{9D8B030D-6E8A-4147-A177-3AD203B41FA5}">
                      <a16:colId xmlns:a16="http://schemas.microsoft.com/office/drawing/2014/main" val="1104849004"/>
                    </a:ext>
                  </a:extLst>
                </a:gridCol>
              </a:tblGrid>
              <a:tr h="370840">
                <a:tc>
                  <a:txBody>
                    <a:bodyPr/>
                    <a:lstStyle/>
                    <a:p>
                      <a:r>
                        <a:rPr lang="en-US"/>
                        <a:t>ED Diagnosis</a:t>
                      </a:r>
                    </a:p>
                  </a:txBody>
                  <a:tcPr/>
                </a:tc>
                <a:tc>
                  <a:txBody>
                    <a:bodyPr/>
                    <a:lstStyle/>
                    <a:p>
                      <a:r>
                        <a:rPr lang="en-US"/>
                        <a:t>ICD 10 code meaning</a:t>
                      </a:r>
                    </a:p>
                  </a:txBody>
                  <a:tcPr/>
                </a:tc>
                <a:extLst>
                  <a:ext uri="{0D108BD9-81ED-4DB2-BD59-A6C34878D82A}">
                    <a16:rowId xmlns:a16="http://schemas.microsoft.com/office/drawing/2014/main" val="2857641442"/>
                  </a:ext>
                </a:extLst>
              </a:tr>
              <a:tr h="370840">
                <a:tc>
                  <a:txBody>
                    <a:bodyPr/>
                    <a:lstStyle/>
                    <a:p>
                      <a:r>
                        <a:rPr lang="en-US"/>
                        <a:t>A099</a:t>
                      </a:r>
                    </a:p>
                  </a:txBody>
                  <a:tcPr/>
                </a:tc>
                <a:tc>
                  <a:txBody>
                    <a:bodyPr/>
                    <a:lstStyle/>
                    <a:p>
                      <a:pPr algn="l" fontAlgn="b"/>
                      <a:r>
                        <a:rPr lang="en-CA" sz="1800" b="0" i="0" u="none" strike="noStrike">
                          <a:solidFill>
                            <a:srgbClr val="000000"/>
                          </a:solidFill>
                          <a:effectLst/>
                          <a:latin typeface="Calibri" panose="020F0502020204030204" pitchFamily="34" charset="0"/>
                        </a:rPr>
                        <a:t>Gastroenteritis and colitis of unspecified origin</a:t>
                      </a:r>
                    </a:p>
                  </a:txBody>
                  <a:tcPr marL="9525" marR="9525" marT="9525" marB="0" anchor="b"/>
                </a:tc>
                <a:extLst>
                  <a:ext uri="{0D108BD9-81ED-4DB2-BD59-A6C34878D82A}">
                    <a16:rowId xmlns:a16="http://schemas.microsoft.com/office/drawing/2014/main" val="4090911690"/>
                  </a:ext>
                </a:extLst>
              </a:tr>
            </a:tbl>
          </a:graphicData>
        </a:graphic>
      </p:graphicFrame>
      <p:graphicFrame>
        <p:nvGraphicFramePr>
          <p:cNvPr id="19" name="Table 8">
            <a:extLst>
              <a:ext uri="{FF2B5EF4-FFF2-40B4-BE49-F238E27FC236}">
                <a16:creationId xmlns:a16="http://schemas.microsoft.com/office/drawing/2014/main" id="{D469CE7D-FCB8-DCBC-2C07-0CD65D288D22}"/>
              </a:ext>
            </a:extLst>
          </p:cNvPr>
          <p:cNvGraphicFramePr>
            <a:graphicFrameLocks noGrp="1"/>
          </p:cNvGraphicFramePr>
          <p:nvPr/>
        </p:nvGraphicFramePr>
        <p:xfrm>
          <a:off x="7662745" y="2112795"/>
          <a:ext cx="3138716" cy="2844165"/>
        </p:xfrm>
        <a:graphic>
          <a:graphicData uri="http://schemas.openxmlformats.org/drawingml/2006/table">
            <a:tbl>
              <a:tblPr firstRow="1" bandRow="1">
                <a:tableStyleId>{5C22544A-7EE6-4342-B048-85BDC9FD1C3A}</a:tableStyleId>
              </a:tblPr>
              <a:tblGrid>
                <a:gridCol w="1569358">
                  <a:extLst>
                    <a:ext uri="{9D8B030D-6E8A-4147-A177-3AD203B41FA5}">
                      <a16:colId xmlns:a16="http://schemas.microsoft.com/office/drawing/2014/main" val="719558741"/>
                    </a:ext>
                  </a:extLst>
                </a:gridCol>
                <a:gridCol w="1569358">
                  <a:extLst>
                    <a:ext uri="{9D8B030D-6E8A-4147-A177-3AD203B41FA5}">
                      <a16:colId xmlns:a16="http://schemas.microsoft.com/office/drawing/2014/main" val="1104849004"/>
                    </a:ext>
                  </a:extLst>
                </a:gridCol>
              </a:tblGrid>
              <a:tr h="370840">
                <a:tc>
                  <a:txBody>
                    <a:bodyPr/>
                    <a:lstStyle/>
                    <a:p>
                      <a:r>
                        <a:rPr lang="en-US"/>
                        <a:t>Hospital Diagnosis</a:t>
                      </a:r>
                    </a:p>
                  </a:txBody>
                  <a:tcPr/>
                </a:tc>
                <a:tc>
                  <a:txBody>
                    <a:bodyPr/>
                    <a:lstStyle/>
                    <a:p>
                      <a:r>
                        <a:rPr lang="en-US"/>
                        <a:t>ICD 10 code meaning</a:t>
                      </a:r>
                    </a:p>
                  </a:txBody>
                  <a:tcPr/>
                </a:tc>
                <a:extLst>
                  <a:ext uri="{0D108BD9-81ED-4DB2-BD59-A6C34878D82A}">
                    <a16:rowId xmlns:a16="http://schemas.microsoft.com/office/drawing/2014/main" val="2857641442"/>
                  </a:ext>
                </a:extLst>
              </a:tr>
              <a:tr h="370840">
                <a:tc>
                  <a:txBody>
                    <a:bodyPr/>
                    <a:lstStyle/>
                    <a:p>
                      <a:r>
                        <a:rPr lang="en-US"/>
                        <a:t>Z38010</a:t>
                      </a:r>
                    </a:p>
                  </a:txBody>
                  <a:tcPr/>
                </a:tc>
                <a:tc>
                  <a:txBody>
                    <a:bodyPr/>
                    <a:lstStyle/>
                    <a:p>
                      <a:pPr algn="l" fontAlgn="b"/>
                      <a:r>
                        <a:rPr lang="en-CA" sz="1800" b="0" i="0" u="none" strike="noStrike">
                          <a:solidFill>
                            <a:srgbClr val="000000"/>
                          </a:solidFill>
                          <a:effectLst/>
                          <a:latin typeface="Calibri" panose="020F0502020204030204" pitchFamily="34" charset="0"/>
                        </a:rPr>
                        <a:t>Singleton born in hospital, product of both spontaneous (NOS) ovulation and conception, delivered by caesarean</a:t>
                      </a:r>
                    </a:p>
                  </a:txBody>
                  <a:tcPr marL="9525" marR="9525" marT="9525" marB="0" anchor="b"/>
                </a:tc>
                <a:extLst>
                  <a:ext uri="{0D108BD9-81ED-4DB2-BD59-A6C34878D82A}">
                    <a16:rowId xmlns:a16="http://schemas.microsoft.com/office/drawing/2014/main" val="4090911690"/>
                  </a:ext>
                </a:extLst>
              </a:tr>
            </a:tbl>
          </a:graphicData>
        </a:graphic>
      </p:graphicFrame>
      <p:sp>
        <p:nvSpPr>
          <p:cNvPr id="5" name="TextBox 4">
            <a:extLst>
              <a:ext uri="{FF2B5EF4-FFF2-40B4-BE49-F238E27FC236}">
                <a16:creationId xmlns:a16="http://schemas.microsoft.com/office/drawing/2014/main" id="{4EE81D8F-3ED3-8323-5F81-2B64A88E4005}"/>
              </a:ext>
            </a:extLst>
          </p:cNvPr>
          <p:cNvSpPr txBox="1"/>
          <p:nvPr/>
        </p:nvSpPr>
        <p:spPr>
          <a:xfrm>
            <a:off x="271035" y="5495564"/>
            <a:ext cx="10657160" cy="646331"/>
          </a:xfrm>
          <a:prstGeom prst="rect">
            <a:avLst/>
          </a:prstGeom>
          <a:noFill/>
        </p:spPr>
        <p:txBody>
          <a:bodyPr wrap="square" rtlCol="0">
            <a:spAutoFit/>
          </a:bodyPr>
          <a:lstStyle/>
          <a:p>
            <a:r>
              <a:rPr lang="en-US" b="1"/>
              <a:t>Ref for ICD-9 codes: </a:t>
            </a:r>
            <a:r>
              <a:rPr lang="en-US"/>
              <a:t>https://www2.gov.bc.ca/gov/content/health/practitioner-professional-resources/</a:t>
            </a:r>
            <a:r>
              <a:rPr lang="en-US" err="1"/>
              <a:t>msp</a:t>
            </a:r>
            <a:r>
              <a:rPr lang="en-US"/>
              <a:t>/physicians/diagnostic-code-descriptions-icd-9</a:t>
            </a:r>
          </a:p>
        </p:txBody>
      </p:sp>
      <p:sp>
        <p:nvSpPr>
          <p:cNvPr id="8" name="TextBox 7">
            <a:extLst>
              <a:ext uri="{FF2B5EF4-FFF2-40B4-BE49-F238E27FC236}">
                <a16:creationId xmlns:a16="http://schemas.microsoft.com/office/drawing/2014/main" id="{4A4B77D5-094F-08D2-15EC-7EB50DDF879C}"/>
              </a:ext>
            </a:extLst>
          </p:cNvPr>
          <p:cNvSpPr txBox="1"/>
          <p:nvPr/>
        </p:nvSpPr>
        <p:spPr>
          <a:xfrm>
            <a:off x="271035" y="6171684"/>
            <a:ext cx="7850098" cy="369332"/>
          </a:xfrm>
          <a:prstGeom prst="rect">
            <a:avLst/>
          </a:prstGeom>
          <a:noFill/>
        </p:spPr>
        <p:txBody>
          <a:bodyPr wrap="none" rtlCol="0">
            <a:spAutoFit/>
          </a:bodyPr>
          <a:lstStyle/>
          <a:p>
            <a:r>
              <a:rPr lang="en-US" b="1"/>
              <a:t>Ref for ICD-10 codes</a:t>
            </a:r>
            <a:r>
              <a:rPr lang="en-US"/>
              <a:t>: https://</a:t>
            </a:r>
            <a:r>
              <a:rPr lang="en-US" err="1"/>
              <a:t>secure.cihi.ca</a:t>
            </a:r>
            <a:r>
              <a:rPr lang="en-US"/>
              <a:t>/</a:t>
            </a:r>
            <a:r>
              <a:rPr lang="en-US" err="1"/>
              <a:t>estore</a:t>
            </a:r>
            <a:r>
              <a:rPr lang="en-US"/>
              <a:t>/</a:t>
            </a:r>
            <a:r>
              <a:rPr lang="en-US" err="1"/>
              <a:t>productSeries.htm?pc</a:t>
            </a:r>
            <a:r>
              <a:rPr lang="en-US"/>
              <a:t>=PCC189</a:t>
            </a:r>
          </a:p>
        </p:txBody>
      </p:sp>
    </p:spTree>
    <p:extLst>
      <p:ext uri="{BB962C8B-B14F-4D97-AF65-F5344CB8AC3E}">
        <p14:creationId xmlns:p14="http://schemas.microsoft.com/office/powerpoint/2010/main" val="19002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DBCC-9E15-B3BE-3DC0-8EDD18303DA4}"/>
              </a:ext>
            </a:extLst>
          </p:cNvPr>
          <p:cNvSpPr>
            <a:spLocks noGrp="1"/>
          </p:cNvSpPr>
          <p:nvPr>
            <p:ph type="title"/>
          </p:nvPr>
        </p:nvSpPr>
        <p:spPr/>
        <p:txBody>
          <a:bodyPr/>
          <a:lstStyle/>
          <a:p>
            <a:r>
              <a:rPr lang="en-US"/>
              <a:t>ICD Decoder</a:t>
            </a:r>
          </a:p>
        </p:txBody>
      </p:sp>
      <p:sp>
        <p:nvSpPr>
          <p:cNvPr id="3" name="Content Placeholder 2">
            <a:extLst>
              <a:ext uri="{FF2B5EF4-FFF2-40B4-BE49-F238E27FC236}">
                <a16:creationId xmlns:a16="http://schemas.microsoft.com/office/drawing/2014/main" id="{1D8EFCA7-7804-40EE-4909-A256CC93DD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55994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DBCC-9E15-B3BE-3DC0-8EDD18303DA4}"/>
              </a:ext>
            </a:extLst>
          </p:cNvPr>
          <p:cNvSpPr>
            <a:spLocks noGrp="1"/>
          </p:cNvSpPr>
          <p:nvPr>
            <p:ph type="title"/>
          </p:nvPr>
        </p:nvSpPr>
        <p:spPr/>
        <p:txBody>
          <a:bodyPr/>
          <a:lstStyle/>
          <a:p>
            <a:r>
              <a:rPr lang="en-US"/>
              <a:t>DIN Decoder</a:t>
            </a:r>
          </a:p>
        </p:txBody>
      </p:sp>
      <p:sp>
        <p:nvSpPr>
          <p:cNvPr id="3" name="Content Placeholder 2">
            <a:extLst>
              <a:ext uri="{FF2B5EF4-FFF2-40B4-BE49-F238E27FC236}">
                <a16:creationId xmlns:a16="http://schemas.microsoft.com/office/drawing/2014/main" id="{1D8EFCA7-7804-40EE-4909-A256CC93DD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94096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BFAD9-C09C-4774-9037-1C7E16704B33}"/>
              </a:ext>
            </a:extLst>
          </p:cNvPr>
          <p:cNvSpPr>
            <a:spLocks noGrp="1"/>
          </p:cNvSpPr>
          <p:nvPr>
            <p:ph type="title"/>
          </p:nvPr>
        </p:nvSpPr>
        <p:spPr/>
        <p:txBody>
          <a:bodyPr/>
          <a:lstStyle/>
          <a:p>
            <a:r>
              <a:rPr lang="en-US"/>
              <a:t>Patient History</a:t>
            </a:r>
          </a:p>
        </p:txBody>
      </p:sp>
      <p:sp>
        <p:nvSpPr>
          <p:cNvPr id="4" name="Slide Number Placeholder 3">
            <a:extLst>
              <a:ext uri="{FF2B5EF4-FFF2-40B4-BE49-F238E27FC236}">
                <a16:creationId xmlns:a16="http://schemas.microsoft.com/office/drawing/2014/main" id="{E28233EB-2932-6D13-0976-8E58C39688BA}"/>
              </a:ext>
            </a:extLst>
          </p:cNvPr>
          <p:cNvSpPr>
            <a:spLocks noGrp="1"/>
          </p:cNvSpPr>
          <p:nvPr>
            <p:ph type="sldNum" sz="quarter" idx="12"/>
          </p:nvPr>
        </p:nvSpPr>
        <p:spPr/>
        <p:txBody>
          <a:bodyPr/>
          <a:lstStyle/>
          <a:p>
            <a:fld id="{32844DC2-29DC-1B42-B646-4A3EC2D4C21D}" type="slidenum">
              <a:rPr lang="en-US" smtClean="0"/>
              <a:t>44</a:t>
            </a:fld>
            <a:endParaRPr lang="en-US"/>
          </a:p>
        </p:txBody>
      </p:sp>
      <p:graphicFrame>
        <p:nvGraphicFramePr>
          <p:cNvPr id="5" name="Table 7">
            <a:extLst>
              <a:ext uri="{FF2B5EF4-FFF2-40B4-BE49-F238E27FC236}">
                <a16:creationId xmlns:a16="http://schemas.microsoft.com/office/drawing/2014/main" id="{0A3F7B1D-7D47-EA76-9EF6-9F40DF9FC57A}"/>
              </a:ext>
            </a:extLst>
          </p:cNvPr>
          <p:cNvGraphicFramePr>
            <a:graphicFrameLocks noGrp="1"/>
          </p:cNvGraphicFramePr>
          <p:nvPr/>
        </p:nvGraphicFramePr>
        <p:xfrm>
          <a:off x="938562" y="1516844"/>
          <a:ext cx="4105709" cy="4427672"/>
        </p:xfrm>
        <a:graphic>
          <a:graphicData uri="http://schemas.openxmlformats.org/drawingml/2006/table">
            <a:tbl>
              <a:tblPr firstRow="1" bandRow="1">
                <a:tableStyleId>{5C22544A-7EE6-4342-B048-85BDC9FD1C3A}</a:tableStyleId>
              </a:tblPr>
              <a:tblGrid>
                <a:gridCol w="1659255">
                  <a:extLst>
                    <a:ext uri="{9D8B030D-6E8A-4147-A177-3AD203B41FA5}">
                      <a16:colId xmlns:a16="http://schemas.microsoft.com/office/drawing/2014/main" val="4115581561"/>
                    </a:ext>
                  </a:extLst>
                </a:gridCol>
                <a:gridCol w="2446454">
                  <a:extLst>
                    <a:ext uri="{9D8B030D-6E8A-4147-A177-3AD203B41FA5}">
                      <a16:colId xmlns:a16="http://schemas.microsoft.com/office/drawing/2014/main" val="3909083235"/>
                    </a:ext>
                  </a:extLst>
                </a:gridCol>
              </a:tblGrid>
              <a:tr h="732135">
                <a:tc>
                  <a:txBody>
                    <a:bodyPr/>
                    <a:lstStyle/>
                    <a:p>
                      <a:r>
                        <a:rPr lang="en-US"/>
                        <a:t>MSP Diagnosis</a:t>
                      </a:r>
                    </a:p>
                  </a:txBody>
                  <a:tcPr/>
                </a:tc>
                <a:tc>
                  <a:txBody>
                    <a:bodyPr/>
                    <a:lstStyle/>
                    <a:p>
                      <a:r>
                        <a:rPr lang="en-US"/>
                        <a:t>ICD 9/ICD 10 code meaning</a:t>
                      </a:r>
                    </a:p>
                  </a:txBody>
                  <a:tcPr/>
                </a:tc>
                <a:extLst>
                  <a:ext uri="{0D108BD9-81ED-4DB2-BD59-A6C34878D82A}">
                    <a16:rowId xmlns:a16="http://schemas.microsoft.com/office/drawing/2014/main" val="3394449487"/>
                  </a:ext>
                </a:extLst>
              </a:tr>
              <a:tr h="424173">
                <a:tc>
                  <a:txBody>
                    <a:bodyPr/>
                    <a:lstStyle/>
                    <a:p>
                      <a:r>
                        <a:rPr lang="en-US"/>
                        <a:t>05A</a:t>
                      </a:r>
                    </a:p>
                  </a:txBody>
                  <a:tcPr/>
                </a:tc>
                <a:tc>
                  <a:txBody>
                    <a:bodyPr/>
                    <a:lstStyle/>
                    <a:p>
                      <a:r>
                        <a:rPr lang="en-US" sz="1700"/>
                        <a:t>??</a:t>
                      </a:r>
                    </a:p>
                  </a:txBody>
                  <a:tcPr/>
                </a:tc>
                <a:extLst>
                  <a:ext uri="{0D108BD9-81ED-4DB2-BD59-A6C34878D82A}">
                    <a16:rowId xmlns:a16="http://schemas.microsoft.com/office/drawing/2014/main" val="1058288621"/>
                  </a:ext>
                </a:extLst>
              </a:tr>
              <a:tr h="697271">
                <a:tc>
                  <a:txBody>
                    <a:bodyPr/>
                    <a:lstStyle/>
                    <a:p>
                      <a:r>
                        <a:rPr lang="en-US"/>
                        <a:t>763</a:t>
                      </a:r>
                    </a:p>
                  </a:txBody>
                  <a:tcPr/>
                </a:tc>
                <a:tc>
                  <a:txBody>
                    <a:bodyPr/>
                    <a:lstStyle/>
                    <a:p>
                      <a:r>
                        <a:rPr lang="en-CA" sz="1700"/>
                        <a:t>BREECH DELIVERY AND EXTRACTION</a:t>
                      </a:r>
                      <a:endParaRPr lang="en-US" sz="1700"/>
                    </a:p>
                  </a:txBody>
                  <a:tcPr/>
                </a:tc>
                <a:extLst>
                  <a:ext uri="{0D108BD9-81ED-4DB2-BD59-A6C34878D82A}">
                    <a16:rowId xmlns:a16="http://schemas.microsoft.com/office/drawing/2014/main" val="3418577028"/>
                  </a:ext>
                </a:extLst>
              </a:tr>
              <a:tr h="424173">
                <a:tc>
                  <a:txBody>
                    <a:bodyPr/>
                    <a:lstStyle/>
                    <a:p>
                      <a:r>
                        <a:rPr lang="en-US"/>
                        <a:t>08A</a:t>
                      </a:r>
                    </a:p>
                  </a:txBody>
                  <a:tcPr/>
                </a:tc>
                <a:tc>
                  <a:txBody>
                    <a:bodyPr/>
                    <a:lstStyle/>
                    <a:p>
                      <a:r>
                        <a:rPr lang="en-CA" sz="1700"/>
                        <a:t>??</a:t>
                      </a:r>
                      <a:endParaRPr lang="en-US" sz="1700"/>
                    </a:p>
                  </a:txBody>
                  <a:tcPr/>
                </a:tc>
                <a:extLst>
                  <a:ext uri="{0D108BD9-81ED-4DB2-BD59-A6C34878D82A}">
                    <a16:rowId xmlns:a16="http://schemas.microsoft.com/office/drawing/2014/main" val="2157932136"/>
                  </a:ext>
                </a:extLst>
              </a:tr>
              <a:tr h="732135">
                <a:tc>
                  <a:txBody>
                    <a:bodyPr/>
                    <a:lstStyle/>
                    <a:p>
                      <a:r>
                        <a:rPr lang="en-US"/>
                        <a:t>692</a:t>
                      </a:r>
                    </a:p>
                    <a:p>
                      <a:endParaRPr lang="en-US"/>
                    </a:p>
                  </a:txBody>
                  <a:tcPr/>
                </a:tc>
                <a:tc>
                  <a:txBody>
                    <a:bodyPr/>
                    <a:lstStyle/>
                    <a:p>
                      <a:r>
                        <a:rPr lang="en-CA" sz="1700"/>
                        <a:t>CONTACT DERMATITIS AND OTHER ECZEMA</a:t>
                      </a:r>
                      <a:endParaRPr lang="en-US" sz="1700"/>
                    </a:p>
                  </a:txBody>
                  <a:tcPr/>
                </a:tc>
                <a:extLst>
                  <a:ext uri="{0D108BD9-81ED-4DB2-BD59-A6C34878D82A}">
                    <a16:rowId xmlns:a16="http://schemas.microsoft.com/office/drawing/2014/main" val="3627595577"/>
                  </a:ext>
                </a:extLst>
              </a:tr>
              <a:tr h="424173">
                <a:tc>
                  <a:txBody>
                    <a:bodyPr/>
                    <a:lstStyle/>
                    <a:p>
                      <a:r>
                        <a:rPr lang="en-US"/>
                        <a:t>691</a:t>
                      </a:r>
                    </a:p>
                  </a:txBody>
                  <a:tcPr/>
                </a:tc>
                <a:tc>
                  <a:txBody>
                    <a:bodyPr/>
                    <a:lstStyle/>
                    <a:p>
                      <a:r>
                        <a:rPr lang="en-CA" sz="1700"/>
                        <a:t>DIAPER OR NAPKIN RASH</a:t>
                      </a:r>
                      <a:endParaRPr lang="en-US" sz="1700"/>
                    </a:p>
                  </a:txBody>
                  <a:tcPr/>
                </a:tc>
                <a:extLst>
                  <a:ext uri="{0D108BD9-81ED-4DB2-BD59-A6C34878D82A}">
                    <a16:rowId xmlns:a16="http://schemas.microsoft.com/office/drawing/2014/main" val="3531968921"/>
                  </a:ext>
                </a:extLst>
              </a:tr>
              <a:tr h="993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782</a:t>
                      </a:r>
                    </a:p>
                    <a:p>
                      <a:endParaRPr lang="en-US"/>
                    </a:p>
                  </a:txBody>
                  <a:tcPr/>
                </a:tc>
                <a:tc>
                  <a:txBody>
                    <a:bodyPr/>
                    <a:lstStyle/>
                    <a:p>
                      <a:r>
                        <a:rPr lang="en-CA" sz="1700"/>
                        <a:t>SYMPTOMS INVOLVING SKIN AND OTHER INTEGUMENTARY TISSUE</a:t>
                      </a:r>
                      <a:endParaRPr lang="en-US" sz="1700"/>
                    </a:p>
                  </a:txBody>
                  <a:tcPr/>
                </a:tc>
                <a:extLst>
                  <a:ext uri="{0D108BD9-81ED-4DB2-BD59-A6C34878D82A}">
                    <a16:rowId xmlns:a16="http://schemas.microsoft.com/office/drawing/2014/main" val="400929296"/>
                  </a:ext>
                </a:extLst>
              </a:tr>
            </a:tbl>
          </a:graphicData>
        </a:graphic>
      </p:graphicFrame>
      <p:graphicFrame>
        <p:nvGraphicFramePr>
          <p:cNvPr id="9" name="Table 8">
            <a:extLst>
              <a:ext uri="{FF2B5EF4-FFF2-40B4-BE49-F238E27FC236}">
                <a16:creationId xmlns:a16="http://schemas.microsoft.com/office/drawing/2014/main" id="{691D70D6-7825-4C83-A3BC-ED986A025340}"/>
              </a:ext>
            </a:extLst>
          </p:cNvPr>
          <p:cNvGraphicFramePr>
            <a:graphicFrameLocks noGrp="1"/>
          </p:cNvGraphicFramePr>
          <p:nvPr/>
        </p:nvGraphicFramePr>
        <p:xfrm>
          <a:off x="6146181" y="1516842"/>
          <a:ext cx="4105709" cy="4427674"/>
        </p:xfrm>
        <a:graphic>
          <a:graphicData uri="http://schemas.openxmlformats.org/drawingml/2006/table">
            <a:tbl>
              <a:tblPr firstRow="1" bandRow="1">
                <a:tableStyleId>{5C22544A-7EE6-4342-B048-85BDC9FD1C3A}</a:tableStyleId>
              </a:tblPr>
              <a:tblGrid>
                <a:gridCol w="1659255">
                  <a:extLst>
                    <a:ext uri="{9D8B030D-6E8A-4147-A177-3AD203B41FA5}">
                      <a16:colId xmlns:a16="http://schemas.microsoft.com/office/drawing/2014/main" val="2721928531"/>
                    </a:ext>
                  </a:extLst>
                </a:gridCol>
                <a:gridCol w="2446454">
                  <a:extLst>
                    <a:ext uri="{9D8B030D-6E8A-4147-A177-3AD203B41FA5}">
                      <a16:colId xmlns:a16="http://schemas.microsoft.com/office/drawing/2014/main" val="2154190341"/>
                    </a:ext>
                  </a:extLst>
                </a:gridCol>
              </a:tblGrid>
              <a:tr h="775789">
                <a:tc>
                  <a:txBody>
                    <a:bodyPr/>
                    <a:lstStyle/>
                    <a:p>
                      <a:r>
                        <a:rPr lang="en-US"/>
                        <a:t>MSP Diagnosis</a:t>
                      </a:r>
                    </a:p>
                  </a:txBody>
                  <a:tcPr/>
                </a:tc>
                <a:tc>
                  <a:txBody>
                    <a:bodyPr/>
                    <a:lstStyle/>
                    <a:p>
                      <a:r>
                        <a:rPr lang="en-US"/>
                        <a:t>ICD 9 /ICD 10 code meaning</a:t>
                      </a:r>
                    </a:p>
                  </a:txBody>
                  <a:tcPr/>
                </a:tc>
                <a:extLst>
                  <a:ext uri="{0D108BD9-81ED-4DB2-BD59-A6C34878D82A}">
                    <a16:rowId xmlns:a16="http://schemas.microsoft.com/office/drawing/2014/main" val="1096396197"/>
                  </a:ext>
                </a:extLst>
              </a:tr>
              <a:tr h="1304925">
                <a:tc>
                  <a:txBody>
                    <a:bodyPr/>
                    <a:lstStyle/>
                    <a:p>
                      <a:r>
                        <a:rPr lang="en-US"/>
                        <a:t>V04</a:t>
                      </a:r>
                    </a:p>
                  </a:txBody>
                  <a:tcPr/>
                </a:tc>
                <a:tc>
                  <a:txBody>
                    <a:bodyPr/>
                    <a:lstStyle/>
                    <a:p>
                      <a:pPr algn="l" fontAlgn="b"/>
                      <a:r>
                        <a:rPr lang="en-CA" sz="1700" b="0" i="0" u="none" strike="noStrike">
                          <a:solidFill>
                            <a:srgbClr val="000000"/>
                          </a:solidFill>
                          <a:effectLst/>
                          <a:latin typeface="Calibri" panose="020F0502020204030204" pitchFamily="34" charset="0"/>
                        </a:rPr>
                        <a:t>Pedestrian injured in collision with heavy transport vehicle or bus, nontraffic accident (Assuming its V040)</a:t>
                      </a:r>
                    </a:p>
                  </a:txBody>
                  <a:tcPr marL="9525" marR="9525" marT="9525" marB="0" anchor="b"/>
                </a:tc>
                <a:extLst>
                  <a:ext uri="{0D108BD9-81ED-4DB2-BD59-A6C34878D82A}">
                    <a16:rowId xmlns:a16="http://schemas.microsoft.com/office/drawing/2014/main" val="1772261272"/>
                  </a:ext>
                </a:extLst>
              </a:tr>
              <a:tr h="868680">
                <a:tc>
                  <a:txBody>
                    <a:bodyPr/>
                    <a:lstStyle/>
                    <a:p>
                      <a:r>
                        <a:rPr lang="en-US"/>
                        <a:t>37331</a:t>
                      </a:r>
                    </a:p>
                  </a:txBody>
                  <a:tcPr/>
                </a:tc>
                <a:tc>
                  <a:txBody>
                    <a:bodyPr/>
                    <a:lstStyle/>
                    <a:p>
                      <a:r>
                        <a:rPr lang="en-CA" sz="1700"/>
                        <a:t>DERMATITIS, ECZEMATOUS (Assuming its 373.31)</a:t>
                      </a:r>
                      <a:endParaRPr lang="en-US" sz="1700"/>
                    </a:p>
                  </a:txBody>
                  <a:tcPr/>
                </a:tc>
                <a:extLst>
                  <a:ext uri="{0D108BD9-81ED-4DB2-BD59-A6C34878D82A}">
                    <a16:rowId xmlns:a16="http://schemas.microsoft.com/office/drawing/2014/main" val="134489530"/>
                  </a:ext>
                </a:extLst>
              </a:tr>
              <a:tr h="868680">
                <a:tc>
                  <a:txBody>
                    <a:bodyPr/>
                    <a:lstStyle/>
                    <a:p>
                      <a:r>
                        <a:rPr lang="en-US"/>
                        <a:t>7856</a:t>
                      </a:r>
                    </a:p>
                  </a:txBody>
                  <a:tcPr/>
                </a:tc>
                <a:tc>
                  <a:txBody>
                    <a:bodyPr/>
                    <a:lstStyle/>
                    <a:p>
                      <a:r>
                        <a:rPr lang="en-CA" sz="1700"/>
                        <a:t>ENLARGEMENT OF LYMPH NODES (Assuming its 785.6)</a:t>
                      </a:r>
                      <a:endParaRPr lang="en-US" sz="1700"/>
                    </a:p>
                  </a:txBody>
                  <a:tcPr/>
                </a:tc>
                <a:extLst>
                  <a:ext uri="{0D108BD9-81ED-4DB2-BD59-A6C34878D82A}">
                    <a16:rowId xmlns:a16="http://schemas.microsoft.com/office/drawing/2014/main" val="2785886926"/>
                  </a:ext>
                </a:extLst>
              </a:tr>
              <a:tr h="609600">
                <a:tc>
                  <a:txBody>
                    <a:bodyPr/>
                    <a:lstStyle/>
                    <a:p>
                      <a:r>
                        <a:rPr lang="en-US"/>
                        <a:t>7862</a:t>
                      </a:r>
                    </a:p>
                  </a:txBody>
                  <a:tcPr/>
                </a:tc>
                <a:tc>
                  <a:txBody>
                    <a:bodyPr/>
                    <a:lstStyle/>
                    <a:p>
                      <a:r>
                        <a:rPr lang="en-CA" sz="1700"/>
                        <a:t>COUGH (Assuming its 786.2)</a:t>
                      </a:r>
                      <a:endParaRPr lang="en-US" sz="1700"/>
                    </a:p>
                  </a:txBody>
                  <a:tcPr/>
                </a:tc>
                <a:extLst>
                  <a:ext uri="{0D108BD9-81ED-4DB2-BD59-A6C34878D82A}">
                    <a16:rowId xmlns:a16="http://schemas.microsoft.com/office/drawing/2014/main" val="1231825672"/>
                  </a:ext>
                </a:extLst>
              </a:tr>
            </a:tbl>
          </a:graphicData>
        </a:graphic>
      </p:graphicFrame>
      <p:pic>
        <p:nvPicPr>
          <p:cNvPr id="11" name="Picture 10">
            <a:extLst>
              <a:ext uri="{FF2B5EF4-FFF2-40B4-BE49-F238E27FC236}">
                <a16:creationId xmlns:a16="http://schemas.microsoft.com/office/drawing/2014/main" id="{41BADA24-40BD-603C-4DB3-3AEFF2537EE7}"/>
              </a:ext>
            </a:extLst>
          </p:cNvPr>
          <p:cNvPicPr>
            <a:picLocks noChangeAspect="1"/>
          </p:cNvPicPr>
          <p:nvPr/>
        </p:nvPicPr>
        <p:blipFill>
          <a:blip r:embed="rId3"/>
          <a:stretch>
            <a:fillRect/>
          </a:stretch>
        </p:blipFill>
        <p:spPr>
          <a:xfrm>
            <a:off x="4731935" y="365125"/>
            <a:ext cx="6934200" cy="901700"/>
          </a:xfrm>
          <a:prstGeom prst="rect">
            <a:avLst/>
          </a:prstGeom>
        </p:spPr>
      </p:pic>
    </p:spTree>
    <p:extLst>
      <p:ext uri="{BB962C8B-B14F-4D97-AF65-F5344CB8AC3E}">
        <p14:creationId xmlns:p14="http://schemas.microsoft.com/office/powerpoint/2010/main" val="2891105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8156-0FF1-06CC-D28C-D2C1E99D4DB4}"/>
              </a:ext>
            </a:extLst>
          </p:cNvPr>
          <p:cNvSpPr>
            <a:spLocks noGrp="1"/>
          </p:cNvSpPr>
          <p:nvPr>
            <p:ph type="title"/>
          </p:nvPr>
        </p:nvSpPr>
        <p:spPr/>
        <p:txBody>
          <a:bodyPr/>
          <a:lstStyle/>
          <a:p>
            <a:r>
              <a:rPr lang="en-US"/>
              <a:t>Prescriptions</a:t>
            </a:r>
          </a:p>
        </p:txBody>
      </p:sp>
      <p:sp>
        <p:nvSpPr>
          <p:cNvPr id="4" name="Slide Number Placeholder 3">
            <a:extLst>
              <a:ext uri="{FF2B5EF4-FFF2-40B4-BE49-F238E27FC236}">
                <a16:creationId xmlns:a16="http://schemas.microsoft.com/office/drawing/2014/main" id="{50180AA9-2C40-088A-DBF9-7AF87EAC14D0}"/>
              </a:ext>
            </a:extLst>
          </p:cNvPr>
          <p:cNvSpPr>
            <a:spLocks noGrp="1"/>
          </p:cNvSpPr>
          <p:nvPr>
            <p:ph type="sldNum" sz="quarter" idx="12"/>
          </p:nvPr>
        </p:nvSpPr>
        <p:spPr/>
        <p:txBody>
          <a:bodyPr/>
          <a:lstStyle/>
          <a:p>
            <a:fld id="{32844DC2-29DC-1B42-B646-4A3EC2D4C21D}" type="slidenum">
              <a:rPr lang="en-US" smtClean="0"/>
              <a:t>45</a:t>
            </a:fld>
            <a:endParaRPr lang="en-US"/>
          </a:p>
        </p:txBody>
      </p:sp>
      <p:graphicFrame>
        <p:nvGraphicFramePr>
          <p:cNvPr id="5" name="Table 4">
            <a:extLst>
              <a:ext uri="{FF2B5EF4-FFF2-40B4-BE49-F238E27FC236}">
                <a16:creationId xmlns:a16="http://schemas.microsoft.com/office/drawing/2014/main" id="{4922D6B4-01EE-A2EB-245B-EEBD8E8B38BA}"/>
              </a:ext>
            </a:extLst>
          </p:cNvPr>
          <p:cNvGraphicFramePr>
            <a:graphicFrameLocks noGrp="1"/>
          </p:cNvGraphicFramePr>
          <p:nvPr/>
        </p:nvGraphicFramePr>
        <p:xfrm>
          <a:off x="838200" y="1845525"/>
          <a:ext cx="7682092" cy="3573966"/>
        </p:xfrm>
        <a:graphic>
          <a:graphicData uri="http://schemas.openxmlformats.org/drawingml/2006/table">
            <a:tbl>
              <a:tblPr firstRow="1" bandRow="1">
                <a:tableStyleId>{5C22544A-7EE6-4342-B048-85BDC9FD1C3A}</a:tableStyleId>
              </a:tblPr>
              <a:tblGrid>
                <a:gridCol w="1781239">
                  <a:extLst>
                    <a:ext uri="{9D8B030D-6E8A-4147-A177-3AD203B41FA5}">
                      <a16:colId xmlns:a16="http://schemas.microsoft.com/office/drawing/2014/main" val="719558741"/>
                    </a:ext>
                  </a:extLst>
                </a:gridCol>
                <a:gridCol w="1851103">
                  <a:extLst>
                    <a:ext uri="{9D8B030D-6E8A-4147-A177-3AD203B41FA5}">
                      <a16:colId xmlns:a16="http://schemas.microsoft.com/office/drawing/2014/main" val="3776771483"/>
                    </a:ext>
                  </a:extLst>
                </a:gridCol>
                <a:gridCol w="1325542">
                  <a:extLst>
                    <a:ext uri="{9D8B030D-6E8A-4147-A177-3AD203B41FA5}">
                      <a16:colId xmlns:a16="http://schemas.microsoft.com/office/drawing/2014/main" val="603576285"/>
                    </a:ext>
                  </a:extLst>
                </a:gridCol>
                <a:gridCol w="2724208">
                  <a:extLst>
                    <a:ext uri="{9D8B030D-6E8A-4147-A177-3AD203B41FA5}">
                      <a16:colId xmlns:a16="http://schemas.microsoft.com/office/drawing/2014/main" val="1104849004"/>
                    </a:ext>
                  </a:extLst>
                </a:gridCol>
              </a:tblGrid>
              <a:tr h="1179611">
                <a:tc>
                  <a:txBody>
                    <a:bodyPr/>
                    <a:lstStyle/>
                    <a:p>
                      <a:r>
                        <a:rPr lang="en-US"/>
                        <a:t>Prescription DIN</a:t>
                      </a:r>
                    </a:p>
                  </a:txBody>
                  <a:tcPr/>
                </a:tc>
                <a:tc>
                  <a:txBody>
                    <a:bodyPr/>
                    <a:lstStyle/>
                    <a:p>
                      <a:r>
                        <a:rPr lang="en-US"/>
                        <a:t>Corrected DIN (with zero padding)</a:t>
                      </a:r>
                    </a:p>
                  </a:txBody>
                  <a:tcPr/>
                </a:tc>
                <a:tc>
                  <a:txBody>
                    <a:bodyPr/>
                    <a:lstStyle/>
                    <a:p>
                      <a:r>
                        <a:rPr lang="en-US"/>
                        <a:t>Dosage From</a:t>
                      </a:r>
                    </a:p>
                  </a:txBody>
                  <a:tcPr/>
                </a:tc>
                <a:tc>
                  <a:txBody>
                    <a:bodyPr/>
                    <a:lstStyle/>
                    <a:p>
                      <a:r>
                        <a:rPr lang="en-US"/>
                        <a:t>Prescription drug information</a:t>
                      </a:r>
                    </a:p>
                  </a:txBody>
                  <a:tcPr/>
                </a:tc>
                <a:extLst>
                  <a:ext uri="{0D108BD9-81ED-4DB2-BD59-A6C34878D82A}">
                    <a16:rowId xmlns:a16="http://schemas.microsoft.com/office/drawing/2014/main" val="2857641442"/>
                  </a:ext>
                </a:extLst>
              </a:tr>
              <a:tr h="823639">
                <a:tc>
                  <a:txBody>
                    <a:bodyPr/>
                    <a:lstStyle/>
                    <a:p>
                      <a:r>
                        <a:rPr lang="en-US"/>
                        <a:t>716618</a:t>
                      </a:r>
                    </a:p>
                  </a:txBody>
                  <a:tcPr/>
                </a:tc>
                <a:tc>
                  <a:txBody>
                    <a:bodyPr/>
                    <a:lstStyle/>
                    <a:p>
                      <a:r>
                        <a:rPr lang="en-US"/>
                        <a:t>00716618</a:t>
                      </a:r>
                    </a:p>
                  </a:txBody>
                  <a:tcPr/>
                </a:tc>
                <a:tc>
                  <a:txBody>
                    <a:bodyPr/>
                    <a:lstStyle/>
                    <a:p>
                      <a:r>
                        <a:rPr lang="en-US"/>
                        <a:t>Cream</a:t>
                      </a:r>
                    </a:p>
                  </a:txBody>
                  <a:tcPr/>
                </a:tc>
                <a:tc>
                  <a:txBody>
                    <a:bodyPr/>
                    <a:lstStyle/>
                    <a:p>
                      <a:r>
                        <a:rPr lang="en-CA" sz="1800" b="0" i="0" kern="1200">
                          <a:solidFill>
                            <a:schemeClr val="dk1"/>
                          </a:solidFill>
                          <a:effectLst/>
                          <a:latin typeface="+mn-lt"/>
                          <a:ea typeface="+mn-ea"/>
                          <a:cs typeface="+mn-cs"/>
                        </a:rPr>
                        <a:t>BETAMETHASONE</a:t>
                      </a:r>
                      <a:endParaRPr lang="en-US"/>
                    </a:p>
                  </a:txBody>
                  <a:tcPr/>
                </a:tc>
                <a:extLst>
                  <a:ext uri="{0D108BD9-81ED-4DB2-BD59-A6C34878D82A}">
                    <a16:rowId xmlns:a16="http://schemas.microsoft.com/office/drawing/2014/main" val="3575445477"/>
                  </a:ext>
                </a:extLst>
              </a:tr>
              <a:tr h="747077">
                <a:tc>
                  <a:txBody>
                    <a:bodyPr/>
                    <a:lstStyle/>
                    <a:p>
                      <a:r>
                        <a:rPr lang="en-US"/>
                        <a:t>22123283</a:t>
                      </a:r>
                    </a:p>
                  </a:txBody>
                  <a:tcPr/>
                </a:tc>
                <a:tc>
                  <a:txBody>
                    <a:bodyPr/>
                    <a:lstStyle/>
                    <a:p>
                      <a:r>
                        <a:rPr lang="en-US"/>
                        <a:t>NA</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248071649"/>
                  </a:ext>
                </a:extLst>
              </a:tr>
              <a:tr h="823639">
                <a:tc>
                  <a:txBody>
                    <a:bodyPr/>
                    <a:lstStyle/>
                    <a:p>
                      <a:r>
                        <a:rPr lang="en-US"/>
                        <a:t>2469421</a:t>
                      </a:r>
                    </a:p>
                  </a:txBody>
                  <a:tcPr/>
                </a:tc>
                <a:tc>
                  <a:txBody>
                    <a:bodyPr/>
                    <a:lstStyle/>
                    <a:p>
                      <a:r>
                        <a:rPr lang="en-CA" sz="1800" b="0" i="0" kern="1200">
                          <a:solidFill>
                            <a:schemeClr val="dk1"/>
                          </a:solidFill>
                          <a:effectLst/>
                          <a:latin typeface="+mn-lt"/>
                          <a:ea typeface="+mn-ea"/>
                          <a:cs typeface="+mn-cs"/>
                        </a:rPr>
                        <a:t>02469421</a:t>
                      </a:r>
                      <a:endParaRPr lang="en-US"/>
                    </a:p>
                  </a:txBody>
                  <a:tcPr/>
                </a:tc>
                <a:tc>
                  <a:txBody>
                    <a:bodyPr/>
                    <a:lstStyle/>
                    <a:p>
                      <a:r>
                        <a:rPr lang="en-CA" sz="1800" b="0" i="0" kern="1200">
                          <a:solidFill>
                            <a:schemeClr val="dk1"/>
                          </a:solidFill>
                          <a:effectLst/>
                          <a:latin typeface="+mn-lt"/>
                          <a:ea typeface="+mn-ea"/>
                          <a:cs typeface="+mn-cs"/>
                        </a:rPr>
                        <a:t>Cream</a:t>
                      </a:r>
                      <a:endParaRPr lang="en-US"/>
                    </a:p>
                  </a:txBody>
                  <a:tcPr/>
                </a:tc>
                <a:tc>
                  <a:txBody>
                    <a:bodyPr/>
                    <a:lstStyle/>
                    <a:p>
                      <a:r>
                        <a:rPr lang="en-CA" sz="1800" b="0" i="0" kern="1200">
                          <a:solidFill>
                            <a:schemeClr val="dk1"/>
                          </a:solidFill>
                          <a:effectLst/>
                          <a:latin typeface="+mn-lt"/>
                          <a:ea typeface="+mn-ea"/>
                          <a:cs typeface="+mn-cs"/>
                        </a:rPr>
                        <a:t>HYDROCORTISONE</a:t>
                      </a:r>
                      <a:endParaRPr lang="en-US"/>
                    </a:p>
                  </a:txBody>
                  <a:tcPr/>
                </a:tc>
                <a:extLst>
                  <a:ext uri="{0D108BD9-81ED-4DB2-BD59-A6C34878D82A}">
                    <a16:rowId xmlns:a16="http://schemas.microsoft.com/office/drawing/2014/main" val="4090911690"/>
                  </a:ext>
                </a:extLst>
              </a:tr>
            </a:tbl>
          </a:graphicData>
        </a:graphic>
      </p:graphicFrame>
      <p:sp>
        <p:nvSpPr>
          <p:cNvPr id="3" name="TextBox 2">
            <a:extLst>
              <a:ext uri="{FF2B5EF4-FFF2-40B4-BE49-F238E27FC236}">
                <a16:creationId xmlns:a16="http://schemas.microsoft.com/office/drawing/2014/main" id="{E2246A2E-32AC-4697-A880-AFF7BBEEFA89}"/>
              </a:ext>
            </a:extLst>
          </p:cNvPr>
          <p:cNvSpPr txBox="1"/>
          <p:nvPr/>
        </p:nvSpPr>
        <p:spPr>
          <a:xfrm>
            <a:off x="1115122" y="5988205"/>
            <a:ext cx="6824048" cy="369332"/>
          </a:xfrm>
          <a:prstGeom prst="rect">
            <a:avLst/>
          </a:prstGeom>
          <a:noFill/>
        </p:spPr>
        <p:txBody>
          <a:bodyPr wrap="none" rtlCol="0">
            <a:spAutoFit/>
          </a:bodyPr>
          <a:lstStyle/>
          <a:p>
            <a:r>
              <a:rPr lang="en-US" b="1"/>
              <a:t>Ref for Prescription DIN</a:t>
            </a:r>
            <a:r>
              <a:rPr lang="en-US"/>
              <a:t>: https://health-</a:t>
            </a:r>
            <a:r>
              <a:rPr lang="en-US" err="1"/>
              <a:t>products.canada.ca</a:t>
            </a:r>
            <a:r>
              <a:rPr lang="en-US"/>
              <a:t>/</a:t>
            </a:r>
            <a:r>
              <a:rPr lang="en-US" err="1"/>
              <a:t>dpd-bdpp</a:t>
            </a:r>
            <a:r>
              <a:rPr lang="en-US"/>
              <a:t>/</a:t>
            </a:r>
          </a:p>
        </p:txBody>
      </p:sp>
    </p:spTree>
    <p:extLst>
      <p:ext uri="{BB962C8B-B14F-4D97-AF65-F5344CB8AC3E}">
        <p14:creationId xmlns:p14="http://schemas.microsoft.com/office/powerpoint/2010/main" val="2044989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3A1D-FA6D-F092-F637-F7AC5B7B5376}"/>
              </a:ext>
            </a:extLst>
          </p:cNvPr>
          <p:cNvSpPr>
            <a:spLocks noGrp="1"/>
          </p:cNvSpPr>
          <p:nvPr>
            <p:ph type="title"/>
          </p:nvPr>
        </p:nvSpPr>
        <p:spPr/>
        <p:txBody>
          <a:bodyPr/>
          <a:lstStyle/>
          <a:p>
            <a:r>
              <a:rPr lang="en-US"/>
              <a:t>Medical Groupings</a:t>
            </a:r>
          </a:p>
        </p:txBody>
      </p:sp>
      <p:pic>
        <p:nvPicPr>
          <p:cNvPr id="4" name="Content Placeholder 3">
            <a:extLst>
              <a:ext uri="{FF2B5EF4-FFF2-40B4-BE49-F238E27FC236}">
                <a16:creationId xmlns:a16="http://schemas.microsoft.com/office/drawing/2014/main" id="{4AC5944D-59D6-9551-9179-D8B231EC351C}"/>
              </a:ext>
            </a:extLst>
          </p:cNvPr>
          <p:cNvPicPr>
            <a:picLocks noGrp="1" noChangeAspect="1"/>
          </p:cNvPicPr>
          <p:nvPr>
            <p:ph idx="1"/>
          </p:nvPr>
        </p:nvPicPr>
        <p:blipFill>
          <a:blip r:embed="rId2"/>
          <a:stretch>
            <a:fillRect/>
          </a:stretch>
        </p:blipFill>
        <p:spPr>
          <a:xfrm>
            <a:off x="183233" y="2141537"/>
            <a:ext cx="4053134" cy="4351338"/>
          </a:xfrm>
          <a:prstGeom prst="rect">
            <a:avLst/>
          </a:prstGeom>
        </p:spPr>
      </p:pic>
      <p:sp>
        <p:nvSpPr>
          <p:cNvPr id="5" name="TextBox 4">
            <a:extLst>
              <a:ext uri="{FF2B5EF4-FFF2-40B4-BE49-F238E27FC236}">
                <a16:creationId xmlns:a16="http://schemas.microsoft.com/office/drawing/2014/main" id="{F9383477-1F07-A438-95F8-CE8AEB26F854}"/>
              </a:ext>
            </a:extLst>
          </p:cNvPr>
          <p:cNvSpPr txBox="1"/>
          <p:nvPr/>
        </p:nvSpPr>
        <p:spPr>
          <a:xfrm>
            <a:off x="838200" y="2029498"/>
            <a:ext cx="532582" cy="369332"/>
          </a:xfrm>
          <a:prstGeom prst="rect">
            <a:avLst/>
          </a:prstGeom>
          <a:noFill/>
        </p:spPr>
        <p:txBody>
          <a:bodyPr wrap="none" rtlCol="0">
            <a:spAutoFit/>
          </a:bodyPr>
          <a:lstStyle/>
          <a:p>
            <a:r>
              <a:rPr lang="en-US"/>
              <a:t>TC1</a:t>
            </a:r>
          </a:p>
        </p:txBody>
      </p:sp>
      <p:pic>
        <p:nvPicPr>
          <p:cNvPr id="6" name="Picture 5">
            <a:extLst>
              <a:ext uri="{FF2B5EF4-FFF2-40B4-BE49-F238E27FC236}">
                <a16:creationId xmlns:a16="http://schemas.microsoft.com/office/drawing/2014/main" id="{392B3F96-D373-4CF7-CDF1-E9961DA2911C}"/>
              </a:ext>
            </a:extLst>
          </p:cNvPr>
          <p:cNvPicPr>
            <a:picLocks noChangeAspect="1"/>
          </p:cNvPicPr>
          <p:nvPr/>
        </p:nvPicPr>
        <p:blipFill>
          <a:blip r:embed="rId3"/>
          <a:stretch>
            <a:fillRect/>
          </a:stretch>
        </p:blipFill>
        <p:spPr>
          <a:xfrm>
            <a:off x="4027266" y="2398830"/>
            <a:ext cx="4137468" cy="3945489"/>
          </a:xfrm>
          <a:prstGeom prst="rect">
            <a:avLst/>
          </a:prstGeom>
        </p:spPr>
      </p:pic>
      <p:sp>
        <p:nvSpPr>
          <p:cNvPr id="7" name="TextBox 6">
            <a:extLst>
              <a:ext uri="{FF2B5EF4-FFF2-40B4-BE49-F238E27FC236}">
                <a16:creationId xmlns:a16="http://schemas.microsoft.com/office/drawing/2014/main" id="{1AE4434B-6795-1262-314C-1A7A292CF6FA}"/>
              </a:ext>
            </a:extLst>
          </p:cNvPr>
          <p:cNvSpPr txBox="1"/>
          <p:nvPr/>
        </p:nvSpPr>
        <p:spPr>
          <a:xfrm>
            <a:off x="4435083" y="1984513"/>
            <a:ext cx="532582" cy="369332"/>
          </a:xfrm>
          <a:prstGeom prst="rect">
            <a:avLst/>
          </a:prstGeom>
          <a:noFill/>
        </p:spPr>
        <p:txBody>
          <a:bodyPr wrap="none" rtlCol="0">
            <a:spAutoFit/>
          </a:bodyPr>
          <a:lstStyle/>
          <a:p>
            <a:r>
              <a:rPr lang="en-US"/>
              <a:t>TC2</a:t>
            </a:r>
          </a:p>
        </p:txBody>
      </p:sp>
      <p:pic>
        <p:nvPicPr>
          <p:cNvPr id="8" name="Picture 7">
            <a:extLst>
              <a:ext uri="{FF2B5EF4-FFF2-40B4-BE49-F238E27FC236}">
                <a16:creationId xmlns:a16="http://schemas.microsoft.com/office/drawing/2014/main" id="{94A41CAD-1BB9-1DF0-8E53-C2F5DC355326}"/>
              </a:ext>
            </a:extLst>
          </p:cNvPr>
          <p:cNvPicPr>
            <a:picLocks noChangeAspect="1"/>
          </p:cNvPicPr>
          <p:nvPr/>
        </p:nvPicPr>
        <p:blipFill>
          <a:blip r:embed="rId4"/>
          <a:stretch>
            <a:fillRect/>
          </a:stretch>
        </p:blipFill>
        <p:spPr>
          <a:xfrm>
            <a:off x="8080400" y="2443815"/>
            <a:ext cx="4080485" cy="2700705"/>
          </a:xfrm>
          <a:prstGeom prst="rect">
            <a:avLst/>
          </a:prstGeom>
        </p:spPr>
      </p:pic>
      <p:sp>
        <p:nvSpPr>
          <p:cNvPr id="9" name="TextBox 8">
            <a:extLst>
              <a:ext uri="{FF2B5EF4-FFF2-40B4-BE49-F238E27FC236}">
                <a16:creationId xmlns:a16="http://schemas.microsoft.com/office/drawing/2014/main" id="{B87B100B-DCF0-9C2D-0A19-7106B7893D1A}"/>
              </a:ext>
            </a:extLst>
          </p:cNvPr>
          <p:cNvSpPr txBox="1"/>
          <p:nvPr/>
        </p:nvSpPr>
        <p:spPr>
          <a:xfrm>
            <a:off x="8289501" y="2029498"/>
            <a:ext cx="532582" cy="369332"/>
          </a:xfrm>
          <a:prstGeom prst="rect">
            <a:avLst/>
          </a:prstGeom>
          <a:noFill/>
        </p:spPr>
        <p:txBody>
          <a:bodyPr wrap="none" rtlCol="0">
            <a:spAutoFit/>
          </a:bodyPr>
          <a:lstStyle/>
          <a:p>
            <a:r>
              <a:rPr lang="en-US"/>
              <a:t>TC3</a:t>
            </a:r>
          </a:p>
        </p:txBody>
      </p:sp>
    </p:spTree>
    <p:extLst>
      <p:ext uri="{BB962C8B-B14F-4D97-AF65-F5344CB8AC3E}">
        <p14:creationId xmlns:p14="http://schemas.microsoft.com/office/powerpoint/2010/main" val="3222854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AAFB-9550-42AB-272B-648C8E12C991}"/>
              </a:ext>
            </a:extLst>
          </p:cNvPr>
          <p:cNvSpPr>
            <a:spLocks noGrp="1"/>
          </p:cNvSpPr>
          <p:nvPr>
            <p:ph type="title"/>
          </p:nvPr>
        </p:nvSpPr>
        <p:spPr/>
        <p:txBody>
          <a:bodyPr/>
          <a:lstStyle/>
          <a:p>
            <a:r>
              <a:rPr lang="en-US"/>
              <a:t>ICD Codes Decoding</a:t>
            </a:r>
          </a:p>
        </p:txBody>
      </p:sp>
      <p:pic>
        <p:nvPicPr>
          <p:cNvPr id="4" name="Content Placeholder 3">
            <a:extLst>
              <a:ext uri="{FF2B5EF4-FFF2-40B4-BE49-F238E27FC236}">
                <a16:creationId xmlns:a16="http://schemas.microsoft.com/office/drawing/2014/main" id="{80EEA702-0991-21C9-0AD6-8F707DD43B7A}"/>
              </a:ext>
            </a:extLst>
          </p:cNvPr>
          <p:cNvPicPr>
            <a:picLocks noGrp="1" noChangeAspect="1"/>
          </p:cNvPicPr>
          <p:nvPr>
            <p:ph idx="1"/>
          </p:nvPr>
        </p:nvPicPr>
        <p:blipFill>
          <a:blip r:embed="rId2"/>
          <a:stretch>
            <a:fillRect/>
          </a:stretch>
        </p:blipFill>
        <p:spPr>
          <a:xfrm>
            <a:off x="2137491" y="1825625"/>
            <a:ext cx="7917017" cy="4351338"/>
          </a:xfrm>
          <a:prstGeom prst="rect">
            <a:avLst/>
          </a:prstGeom>
        </p:spPr>
      </p:pic>
    </p:spTree>
    <p:extLst>
      <p:ext uri="{BB962C8B-B14F-4D97-AF65-F5344CB8AC3E}">
        <p14:creationId xmlns:p14="http://schemas.microsoft.com/office/powerpoint/2010/main" val="4062803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B94-BA69-9729-EE4A-8603431616EA}"/>
              </a:ext>
            </a:extLst>
          </p:cNvPr>
          <p:cNvSpPr>
            <a:spLocks noGrp="1"/>
          </p:cNvSpPr>
          <p:nvPr>
            <p:ph type="title"/>
          </p:nvPr>
        </p:nvSpPr>
        <p:spPr/>
        <p:txBody>
          <a:bodyPr/>
          <a:lstStyle/>
          <a:p>
            <a:r>
              <a:rPr lang="en-US" sz="4400"/>
              <a:t>Our Goal </a:t>
            </a:r>
            <a:br>
              <a:rPr lang="en-US" sz="4400"/>
            </a:br>
            <a:endParaRPr lang="en-US"/>
          </a:p>
        </p:txBody>
      </p:sp>
      <p:sp>
        <p:nvSpPr>
          <p:cNvPr id="3" name="Content Placeholder 2">
            <a:extLst>
              <a:ext uri="{FF2B5EF4-FFF2-40B4-BE49-F238E27FC236}">
                <a16:creationId xmlns:a16="http://schemas.microsoft.com/office/drawing/2014/main" id="{F6E191AC-17D5-3F24-386D-B4F6E29CAA86}"/>
              </a:ext>
            </a:extLst>
          </p:cNvPr>
          <p:cNvSpPr>
            <a:spLocks noGrp="1"/>
          </p:cNvSpPr>
          <p:nvPr>
            <p:ph idx="1"/>
          </p:nvPr>
        </p:nvSpPr>
        <p:spPr>
          <a:xfrm>
            <a:off x="727052" y="1094316"/>
            <a:ext cx="10515600" cy="4351338"/>
          </a:xfrm>
        </p:spPr>
        <p:txBody>
          <a:bodyPr/>
          <a:lstStyle/>
          <a:p>
            <a:r>
              <a:rPr lang="en-US">
                <a:solidFill>
                  <a:srgbClr val="000000"/>
                </a:solidFill>
                <a:latin typeface="Calibri" panose="020F0502020204030204" pitchFamily="34" charset="0"/>
              </a:rPr>
              <a:t>Aiding the Nurse in Triaging the decision</a:t>
            </a:r>
            <a:endParaRPr lang="en-US" b="0" i="0">
              <a:solidFill>
                <a:srgbClr val="000000"/>
              </a:solidFill>
              <a:effectLst/>
              <a:latin typeface="Arial" panose="020B0604020202020204" pitchFamily="34" charset="0"/>
            </a:endParaRPr>
          </a:p>
          <a:p>
            <a:pPr lvl="5"/>
            <a:endParaRPr lang="en-US"/>
          </a:p>
        </p:txBody>
      </p:sp>
      <p:pic>
        <p:nvPicPr>
          <p:cNvPr id="5" name="Content Placeholder 3">
            <a:extLst>
              <a:ext uri="{FF2B5EF4-FFF2-40B4-BE49-F238E27FC236}">
                <a16:creationId xmlns:a16="http://schemas.microsoft.com/office/drawing/2014/main" id="{DEE163EE-C20A-2E58-5D86-B900E56DE84F}"/>
              </a:ext>
            </a:extLst>
          </p:cNvPr>
          <p:cNvPicPr>
            <a:picLocks noChangeAspect="1"/>
          </p:cNvPicPr>
          <p:nvPr/>
        </p:nvPicPr>
        <p:blipFill>
          <a:blip r:embed="rId2"/>
          <a:stretch>
            <a:fillRect/>
          </a:stretch>
        </p:blipFill>
        <p:spPr>
          <a:xfrm>
            <a:off x="9606987" y="4332804"/>
            <a:ext cx="2117203" cy="2179977"/>
          </a:xfrm>
          <a:prstGeom prst="rect">
            <a:avLst/>
          </a:prstGeom>
        </p:spPr>
      </p:pic>
      <p:pic>
        <p:nvPicPr>
          <p:cNvPr id="6" name="Content Placeholder 4" descr="Speaker phone with solid fill">
            <a:extLst>
              <a:ext uri="{FF2B5EF4-FFF2-40B4-BE49-F238E27FC236}">
                <a16:creationId xmlns:a16="http://schemas.microsoft.com/office/drawing/2014/main" id="{E7F6E3D3-FF0E-C7E7-4AB3-5FFF2EFE7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5863" y="2708998"/>
            <a:ext cx="914400" cy="914400"/>
          </a:xfrm>
          <a:prstGeom prst="rect">
            <a:avLst/>
          </a:prstGeom>
        </p:spPr>
      </p:pic>
      <p:pic>
        <p:nvPicPr>
          <p:cNvPr id="7" name="Graphic 6" descr="User with solid fill">
            <a:extLst>
              <a:ext uri="{FF2B5EF4-FFF2-40B4-BE49-F238E27FC236}">
                <a16:creationId xmlns:a16="http://schemas.microsoft.com/office/drawing/2014/main" id="{12962E54-1072-0CB0-E272-4B0C1513AA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7136" y="2933744"/>
            <a:ext cx="914400" cy="914400"/>
          </a:xfrm>
          <a:prstGeom prst="rect">
            <a:avLst/>
          </a:prstGeom>
        </p:spPr>
      </p:pic>
      <p:pic>
        <p:nvPicPr>
          <p:cNvPr id="8" name="Graphic 7" descr="Arrow Right with solid fill">
            <a:extLst>
              <a:ext uri="{FF2B5EF4-FFF2-40B4-BE49-F238E27FC236}">
                <a16:creationId xmlns:a16="http://schemas.microsoft.com/office/drawing/2014/main" id="{DD55FE14-17D2-3E53-838C-30DD284CEE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2645" y="2933744"/>
            <a:ext cx="914400" cy="914400"/>
          </a:xfrm>
          <a:prstGeom prst="rect">
            <a:avLst/>
          </a:prstGeom>
        </p:spPr>
      </p:pic>
      <p:sp>
        <p:nvSpPr>
          <p:cNvPr id="9" name="TextBox 8">
            <a:extLst>
              <a:ext uri="{FF2B5EF4-FFF2-40B4-BE49-F238E27FC236}">
                <a16:creationId xmlns:a16="http://schemas.microsoft.com/office/drawing/2014/main" id="{64F29316-CD5D-E98C-FC4C-69BABC35D5A5}"/>
              </a:ext>
            </a:extLst>
          </p:cNvPr>
          <p:cNvSpPr txBox="1"/>
          <p:nvPr/>
        </p:nvSpPr>
        <p:spPr>
          <a:xfrm>
            <a:off x="3998927" y="3812805"/>
            <a:ext cx="1408271" cy="369332"/>
          </a:xfrm>
          <a:prstGeom prst="rect">
            <a:avLst/>
          </a:prstGeom>
          <a:noFill/>
        </p:spPr>
        <p:txBody>
          <a:bodyPr wrap="none" rtlCol="0">
            <a:spAutoFit/>
          </a:bodyPr>
          <a:lstStyle/>
          <a:p>
            <a:r>
              <a:rPr lang="en-US"/>
              <a:t>811 operator</a:t>
            </a:r>
          </a:p>
        </p:txBody>
      </p:sp>
      <p:pic>
        <p:nvPicPr>
          <p:cNvPr id="12" name="Graphic 11" descr="Medical with solid fill">
            <a:extLst>
              <a:ext uri="{FF2B5EF4-FFF2-40B4-BE49-F238E27FC236}">
                <a16:creationId xmlns:a16="http://schemas.microsoft.com/office/drawing/2014/main" id="{B972BC58-33E4-47D0-BE09-17814D3C91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40391" y="2984254"/>
            <a:ext cx="914400" cy="914400"/>
          </a:xfrm>
          <a:prstGeom prst="rect">
            <a:avLst/>
          </a:prstGeom>
        </p:spPr>
      </p:pic>
      <p:sp>
        <p:nvSpPr>
          <p:cNvPr id="13" name="TextBox 12">
            <a:extLst>
              <a:ext uri="{FF2B5EF4-FFF2-40B4-BE49-F238E27FC236}">
                <a16:creationId xmlns:a16="http://schemas.microsoft.com/office/drawing/2014/main" id="{AAA57CDB-4CCD-B865-5D93-A74C09B74A83}"/>
              </a:ext>
            </a:extLst>
          </p:cNvPr>
          <p:cNvSpPr txBox="1"/>
          <p:nvPr/>
        </p:nvSpPr>
        <p:spPr>
          <a:xfrm>
            <a:off x="6832662" y="3812805"/>
            <a:ext cx="736933" cy="369332"/>
          </a:xfrm>
          <a:prstGeom prst="rect">
            <a:avLst/>
          </a:prstGeom>
          <a:noFill/>
        </p:spPr>
        <p:txBody>
          <a:bodyPr wrap="none" rtlCol="0">
            <a:spAutoFit/>
          </a:bodyPr>
          <a:lstStyle/>
          <a:p>
            <a:r>
              <a:rPr lang="en-US"/>
              <a:t>Nurse</a:t>
            </a:r>
          </a:p>
        </p:txBody>
      </p:sp>
      <p:sp>
        <p:nvSpPr>
          <p:cNvPr id="14" name="TextBox 13">
            <a:extLst>
              <a:ext uri="{FF2B5EF4-FFF2-40B4-BE49-F238E27FC236}">
                <a16:creationId xmlns:a16="http://schemas.microsoft.com/office/drawing/2014/main" id="{802FC7A2-BA80-4616-8F6F-A438704F07DF}"/>
              </a:ext>
            </a:extLst>
          </p:cNvPr>
          <p:cNvSpPr txBox="1"/>
          <p:nvPr/>
        </p:nvSpPr>
        <p:spPr>
          <a:xfrm>
            <a:off x="9237110" y="3254066"/>
            <a:ext cx="1596719" cy="369332"/>
          </a:xfrm>
          <a:prstGeom prst="rect">
            <a:avLst/>
          </a:prstGeom>
          <a:noFill/>
        </p:spPr>
        <p:txBody>
          <a:bodyPr wrap="none" rtlCol="0">
            <a:spAutoFit/>
          </a:bodyPr>
          <a:lstStyle/>
          <a:p>
            <a:r>
              <a:rPr lang="en-US"/>
              <a:t>Triage Decision</a:t>
            </a:r>
          </a:p>
        </p:txBody>
      </p:sp>
      <p:pic>
        <p:nvPicPr>
          <p:cNvPr id="16" name="Graphic 15" descr="Arrow Right with solid fill">
            <a:extLst>
              <a:ext uri="{FF2B5EF4-FFF2-40B4-BE49-F238E27FC236}">
                <a16:creationId xmlns:a16="http://schemas.microsoft.com/office/drawing/2014/main" id="{A2E9C849-1F1D-2ECE-E5E2-11FA06DCA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558370" y="2991009"/>
            <a:ext cx="914400" cy="914400"/>
          </a:xfrm>
          <a:prstGeom prst="rect">
            <a:avLst/>
          </a:prstGeom>
        </p:spPr>
      </p:pic>
      <p:pic>
        <p:nvPicPr>
          <p:cNvPr id="18" name="Graphic 17" descr="Arrow Right with solid fill">
            <a:extLst>
              <a:ext uri="{FF2B5EF4-FFF2-40B4-BE49-F238E27FC236}">
                <a16:creationId xmlns:a16="http://schemas.microsoft.com/office/drawing/2014/main" id="{5E2AB446-2180-1D35-3BF8-20E1030172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8070779" y="2933744"/>
            <a:ext cx="914400" cy="914400"/>
          </a:xfrm>
          <a:prstGeom prst="rect">
            <a:avLst/>
          </a:prstGeom>
        </p:spPr>
      </p:pic>
      <p:pic>
        <p:nvPicPr>
          <p:cNvPr id="19" name="Graphic 18" descr="Drawing Figure with solid fill">
            <a:extLst>
              <a:ext uri="{FF2B5EF4-FFF2-40B4-BE49-F238E27FC236}">
                <a16:creationId xmlns:a16="http://schemas.microsoft.com/office/drawing/2014/main" id="{1850AB97-72C8-2741-4A5C-8DA8D61570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72497" y="4161922"/>
            <a:ext cx="914400" cy="914400"/>
          </a:xfrm>
          <a:prstGeom prst="rect">
            <a:avLst/>
          </a:prstGeom>
        </p:spPr>
      </p:pic>
      <p:sp>
        <p:nvSpPr>
          <p:cNvPr id="20" name="TextBox 19">
            <a:extLst>
              <a:ext uri="{FF2B5EF4-FFF2-40B4-BE49-F238E27FC236}">
                <a16:creationId xmlns:a16="http://schemas.microsoft.com/office/drawing/2014/main" id="{A644D637-3D99-9335-44F6-20CB3F37E97E}"/>
              </a:ext>
            </a:extLst>
          </p:cNvPr>
          <p:cNvSpPr txBox="1"/>
          <p:nvPr/>
        </p:nvSpPr>
        <p:spPr>
          <a:xfrm>
            <a:off x="6809159" y="5010688"/>
            <a:ext cx="793807" cy="369332"/>
          </a:xfrm>
          <a:prstGeom prst="rect">
            <a:avLst/>
          </a:prstGeom>
          <a:noFill/>
        </p:spPr>
        <p:txBody>
          <a:bodyPr wrap="none" rtlCol="0">
            <a:spAutoFit/>
          </a:bodyPr>
          <a:lstStyle/>
          <a:p>
            <a:r>
              <a:rPr lang="en-US"/>
              <a:t>Model</a:t>
            </a:r>
          </a:p>
        </p:txBody>
      </p:sp>
      <p:sp>
        <p:nvSpPr>
          <p:cNvPr id="21" name="TextBox 20">
            <a:extLst>
              <a:ext uri="{FF2B5EF4-FFF2-40B4-BE49-F238E27FC236}">
                <a16:creationId xmlns:a16="http://schemas.microsoft.com/office/drawing/2014/main" id="{10D73263-6601-6545-5F28-E9E83946C0BF}"/>
              </a:ext>
            </a:extLst>
          </p:cNvPr>
          <p:cNvSpPr txBox="1"/>
          <p:nvPr/>
        </p:nvSpPr>
        <p:spPr>
          <a:xfrm>
            <a:off x="9241292" y="2914874"/>
            <a:ext cx="1904445" cy="369332"/>
          </a:xfrm>
          <a:prstGeom prst="rect">
            <a:avLst/>
          </a:prstGeom>
          <a:noFill/>
        </p:spPr>
        <p:txBody>
          <a:bodyPr wrap="square" rtlCol="0">
            <a:spAutoFit/>
          </a:bodyPr>
          <a:lstStyle/>
          <a:p>
            <a:r>
              <a:rPr lang="en-US"/>
              <a:t>Model Assisted</a:t>
            </a:r>
          </a:p>
        </p:txBody>
      </p:sp>
    </p:spTree>
    <p:extLst>
      <p:ext uri="{BB962C8B-B14F-4D97-AF65-F5344CB8AC3E}">
        <p14:creationId xmlns:p14="http://schemas.microsoft.com/office/powerpoint/2010/main" val="391636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8297-2BEC-C7AD-49F6-3AC235BB9E01}"/>
              </a:ext>
            </a:extLst>
          </p:cNvPr>
          <p:cNvSpPr>
            <a:spLocks noGrp="1"/>
          </p:cNvSpPr>
          <p:nvPr>
            <p:ph type="title"/>
          </p:nvPr>
        </p:nvSpPr>
        <p:spPr/>
        <p:txBody>
          <a:bodyPr/>
          <a:lstStyle/>
          <a:p>
            <a:r>
              <a:rPr lang="en-US"/>
              <a:t>Triage Decision</a:t>
            </a:r>
          </a:p>
        </p:txBody>
      </p:sp>
      <p:sp>
        <p:nvSpPr>
          <p:cNvPr id="3" name="Content Placeholder 2">
            <a:extLst>
              <a:ext uri="{FF2B5EF4-FFF2-40B4-BE49-F238E27FC236}">
                <a16:creationId xmlns:a16="http://schemas.microsoft.com/office/drawing/2014/main" id="{88913C76-F9A0-7457-C30C-CBDF20A5C6DE}"/>
              </a:ext>
            </a:extLst>
          </p:cNvPr>
          <p:cNvSpPr>
            <a:spLocks noGrp="1"/>
          </p:cNvSpPr>
          <p:nvPr>
            <p:ph idx="1"/>
          </p:nvPr>
        </p:nvSpPr>
        <p:spPr>
          <a:xfrm>
            <a:off x="838200" y="1825625"/>
            <a:ext cx="4379259" cy="4351338"/>
          </a:xfrm>
        </p:spPr>
        <p:txBody>
          <a:bodyPr/>
          <a:lstStyle/>
          <a:p>
            <a:r>
              <a:rPr lang="en-US" sz="2800" b="1"/>
              <a:t>Over Triage</a:t>
            </a:r>
            <a:r>
              <a:rPr lang="en-US" sz="2800"/>
              <a:t>: More patients in the ER when they should be at home</a:t>
            </a:r>
          </a:p>
          <a:p>
            <a:endParaRPr lang="en-US" sz="2800"/>
          </a:p>
          <a:p>
            <a:r>
              <a:rPr lang="en-US" sz="2800" b="1"/>
              <a:t>Under Triage</a:t>
            </a:r>
            <a:r>
              <a:rPr lang="en-US" sz="2800"/>
              <a:t>: Patients recommended to stay at home when they should be treated urgently</a:t>
            </a:r>
          </a:p>
          <a:p>
            <a:endParaRPr lang="en-US"/>
          </a:p>
        </p:txBody>
      </p:sp>
      <p:pic>
        <p:nvPicPr>
          <p:cNvPr id="4" name="Picture 2" descr="SFU OLC Experience] Textbook to Reality: My Experience as a Research  Assistant for the UBC Department of Emergency Medicine">
            <a:extLst>
              <a:ext uri="{FF2B5EF4-FFF2-40B4-BE49-F238E27FC236}">
                <a16:creationId xmlns:a16="http://schemas.microsoft.com/office/drawing/2014/main" id="{A0A34957-ADFD-F784-008C-C92A65EA7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3" y="5216525"/>
            <a:ext cx="3047999" cy="14827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mergency Centre: Triage – Frequently asked questions - Mediclinic Southern  Africa">
            <a:extLst>
              <a:ext uri="{FF2B5EF4-FFF2-40B4-BE49-F238E27FC236}">
                <a16:creationId xmlns:a16="http://schemas.microsoft.com/office/drawing/2014/main" id="{8AAB639B-8491-2A06-793A-0087B7D3E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036" y="0"/>
            <a:ext cx="6210855" cy="68545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FD9B2BE-A6AE-9551-0E85-C19F4AB20B29}"/>
              </a:ext>
            </a:extLst>
          </p:cNvPr>
          <p:cNvGrpSpPr/>
          <p:nvPr/>
        </p:nvGrpSpPr>
        <p:grpSpPr>
          <a:xfrm>
            <a:off x="5537035" y="1214773"/>
            <a:ext cx="6210856" cy="3804814"/>
            <a:chOff x="5416570" y="1070458"/>
            <a:chExt cx="6210856" cy="3804814"/>
          </a:xfrm>
        </p:grpSpPr>
        <p:pic>
          <p:nvPicPr>
            <p:cNvPr id="7" name="Picture 6" descr="Emergency Centre: Triage – Frequently asked questions - Mediclinic Southern  Africa">
              <a:extLst>
                <a:ext uri="{FF2B5EF4-FFF2-40B4-BE49-F238E27FC236}">
                  <a16:creationId xmlns:a16="http://schemas.microsoft.com/office/drawing/2014/main" id="{5DEB9646-C697-5E9B-E669-31F04A7779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801"/>
            <a:stretch/>
          </p:blipFill>
          <p:spPr bwMode="auto">
            <a:xfrm>
              <a:off x="5416571" y="1070458"/>
              <a:ext cx="6210855" cy="12474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mergency Centre: Triage – Frequently asked questions - Mediclinic Southern  Africa">
              <a:extLst>
                <a:ext uri="{FF2B5EF4-FFF2-40B4-BE49-F238E27FC236}">
                  <a16:creationId xmlns:a16="http://schemas.microsoft.com/office/drawing/2014/main" id="{35A33DDC-E967-EB3B-A90F-E108E141D2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451" b="23239"/>
            <a:stretch/>
          </p:blipFill>
          <p:spPr bwMode="auto">
            <a:xfrm>
              <a:off x="5416570" y="2317894"/>
              <a:ext cx="6210855" cy="25573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05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F116-B630-993E-6E58-58C0A50E869B}"/>
              </a:ext>
            </a:extLst>
          </p:cNvPr>
          <p:cNvSpPr>
            <a:spLocks noGrp="1"/>
          </p:cNvSpPr>
          <p:nvPr>
            <p:ph type="title"/>
          </p:nvPr>
        </p:nvSpPr>
        <p:spPr/>
        <p:txBody>
          <a:bodyPr/>
          <a:lstStyle/>
          <a:p>
            <a:r>
              <a:rPr lang="en-US"/>
              <a:t>Problems Faced (Week 3-6)</a:t>
            </a:r>
          </a:p>
        </p:txBody>
      </p:sp>
      <p:sp>
        <p:nvSpPr>
          <p:cNvPr id="3" name="Content Placeholder 2">
            <a:extLst>
              <a:ext uri="{FF2B5EF4-FFF2-40B4-BE49-F238E27FC236}">
                <a16:creationId xmlns:a16="http://schemas.microsoft.com/office/drawing/2014/main" id="{68EE2DAD-0E57-3241-7FA7-F9F5A62C247D}"/>
              </a:ext>
            </a:extLst>
          </p:cNvPr>
          <p:cNvSpPr>
            <a:spLocks noGrp="1"/>
          </p:cNvSpPr>
          <p:nvPr>
            <p:ph idx="1"/>
          </p:nvPr>
        </p:nvSpPr>
        <p:spPr>
          <a:xfrm>
            <a:off x="838200" y="1400899"/>
            <a:ext cx="6246564" cy="4351338"/>
          </a:xfrm>
        </p:spPr>
        <p:txBody>
          <a:bodyPr>
            <a:normAutofit/>
          </a:bodyPr>
          <a:lstStyle/>
          <a:p>
            <a:r>
              <a:rPr lang="en-US"/>
              <a:t>Very Limited computational resources</a:t>
            </a:r>
          </a:p>
          <a:p>
            <a:r>
              <a:rPr lang="en-US"/>
              <a:t>Consistent VM shutdowns/Data Wipeouts</a:t>
            </a:r>
          </a:p>
          <a:p>
            <a:r>
              <a:rPr lang="en-US"/>
              <a:t>Extra overhead for Package/File IN OUT request (</a:t>
            </a:r>
            <a:r>
              <a:rPr lang="en-US" err="1"/>
              <a:t>atleast</a:t>
            </a:r>
            <a:r>
              <a:rPr lang="en-US"/>
              <a:t> 2 days)</a:t>
            </a:r>
          </a:p>
          <a:p>
            <a:r>
              <a:rPr lang="en-US"/>
              <a:t>VM login issue for one user</a:t>
            </a:r>
          </a:p>
          <a:p>
            <a:r>
              <a:rPr lang="en-US"/>
              <a:t>Dashboard taking too long to refresh</a:t>
            </a:r>
          </a:p>
          <a:p>
            <a:pPr marL="0" indent="0">
              <a:buNone/>
            </a:pPr>
            <a:endParaRPr lang="en-US"/>
          </a:p>
          <a:p>
            <a:endParaRPr lang="en-US"/>
          </a:p>
          <a:p>
            <a:endParaRPr lang="en-US"/>
          </a:p>
        </p:txBody>
      </p:sp>
      <p:pic>
        <p:nvPicPr>
          <p:cNvPr id="4" name="Picture 4" descr="A picture containing text, indoor, vegetable&#10;&#10;Description automatically generated">
            <a:extLst>
              <a:ext uri="{FF2B5EF4-FFF2-40B4-BE49-F238E27FC236}">
                <a16:creationId xmlns:a16="http://schemas.microsoft.com/office/drawing/2014/main" id="{7382F4BF-5119-C721-8A19-54D0D3952C88}"/>
              </a:ext>
            </a:extLst>
          </p:cNvPr>
          <p:cNvPicPr>
            <a:picLocks noChangeAspect="1"/>
          </p:cNvPicPr>
          <p:nvPr/>
        </p:nvPicPr>
        <p:blipFill>
          <a:blip r:embed="rId2"/>
          <a:stretch>
            <a:fillRect/>
          </a:stretch>
        </p:blipFill>
        <p:spPr>
          <a:xfrm>
            <a:off x="8330323" y="391283"/>
            <a:ext cx="2636457" cy="3748898"/>
          </a:xfrm>
          <a:prstGeom prst="rect">
            <a:avLst/>
          </a:prstGeom>
        </p:spPr>
      </p:pic>
      <p:pic>
        <p:nvPicPr>
          <p:cNvPr id="5" name="Picture 4">
            <a:extLst>
              <a:ext uri="{FF2B5EF4-FFF2-40B4-BE49-F238E27FC236}">
                <a16:creationId xmlns:a16="http://schemas.microsoft.com/office/drawing/2014/main" id="{C5A5C209-B89C-B661-5AE8-16A4DFB7519D}"/>
              </a:ext>
            </a:extLst>
          </p:cNvPr>
          <p:cNvPicPr>
            <a:picLocks noChangeAspect="1"/>
          </p:cNvPicPr>
          <p:nvPr/>
        </p:nvPicPr>
        <p:blipFill>
          <a:blip r:embed="rId3"/>
          <a:stretch>
            <a:fillRect/>
          </a:stretch>
        </p:blipFill>
        <p:spPr>
          <a:xfrm>
            <a:off x="8013700" y="4647337"/>
            <a:ext cx="4178300" cy="2209800"/>
          </a:xfrm>
          <a:prstGeom prst="rect">
            <a:avLst/>
          </a:prstGeom>
        </p:spPr>
      </p:pic>
    </p:spTree>
    <p:extLst>
      <p:ext uri="{BB962C8B-B14F-4D97-AF65-F5344CB8AC3E}">
        <p14:creationId xmlns:p14="http://schemas.microsoft.com/office/powerpoint/2010/main" val="51636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1CB3-CBD7-CE6A-CF19-2E6DC3916EC1}"/>
              </a:ext>
            </a:extLst>
          </p:cNvPr>
          <p:cNvSpPr>
            <a:spLocks noGrp="1"/>
          </p:cNvSpPr>
          <p:nvPr>
            <p:ph type="title"/>
          </p:nvPr>
        </p:nvSpPr>
        <p:spPr/>
        <p:txBody>
          <a:bodyPr/>
          <a:lstStyle/>
          <a:p>
            <a:r>
              <a:rPr lang="en-US">
                <a:cs typeface="Calibri Light"/>
              </a:rPr>
              <a:t>Project Deliverables</a:t>
            </a:r>
            <a:endParaRPr lang="en-US"/>
          </a:p>
        </p:txBody>
      </p:sp>
      <p:sp>
        <p:nvSpPr>
          <p:cNvPr id="3" name="Content Placeholder 2">
            <a:extLst>
              <a:ext uri="{FF2B5EF4-FFF2-40B4-BE49-F238E27FC236}">
                <a16:creationId xmlns:a16="http://schemas.microsoft.com/office/drawing/2014/main" id="{C7387018-823D-3588-BC2E-BB6D70831AA1}"/>
              </a:ext>
            </a:extLst>
          </p:cNvPr>
          <p:cNvSpPr>
            <a:spLocks noGrp="1"/>
          </p:cNvSpPr>
          <p:nvPr>
            <p:ph idx="1"/>
          </p:nvPr>
        </p:nvSpPr>
        <p:spPr/>
        <p:txBody>
          <a:bodyPr vert="horz" lIns="91440" tIns="45720" rIns="91440" bIns="45720" rtlCol="0" anchor="t">
            <a:normAutofit/>
          </a:bodyPr>
          <a:lstStyle/>
          <a:p>
            <a:pPr algn="just">
              <a:buClr>
                <a:schemeClr val="tx1"/>
              </a:buClr>
            </a:pPr>
            <a:r>
              <a:rPr lang="en-US" sz="3600">
                <a:ea typeface="+mn-lt"/>
                <a:cs typeface="+mn-lt"/>
              </a:rPr>
              <a:t>Create a Reproducible Machine Learning Pipeline</a:t>
            </a:r>
          </a:p>
          <a:p>
            <a:pPr algn="just">
              <a:buClr>
                <a:schemeClr val="tx1"/>
              </a:buClr>
            </a:pPr>
            <a:r>
              <a:rPr lang="en-US" sz="3600">
                <a:ea typeface="+mn-lt"/>
                <a:cs typeface="+mn-lt"/>
              </a:rPr>
              <a:t>Create a Dashboard for the Nurse</a:t>
            </a:r>
          </a:p>
          <a:p>
            <a:pPr marL="0" indent="0" algn="just">
              <a:buClr>
                <a:schemeClr val="accent6"/>
              </a:buClr>
              <a:buNone/>
            </a:pPr>
            <a:endParaRPr lang="en-US" sz="3600">
              <a:ea typeface="+mn-lt"/>
              <a:cs typeface="+mn-lt"/>
            </a:endParaRPr>
          </a:p>
          <a:p>
            <a:pPr marL="0" indent="0" algn="just">
              <a:buNone/>
            </a:pPr>
            <a:endParaRPr lang="en-US" sz="3600">
              <a:ea typeface="+mn-lt"/>
              <a:cs typeface="+mn-lt"/>
            </a:endParaRPr>
          </a:p>
        </p:txBody>
      </p:sp>
      <p:pic>
        <p:nvPicPr>
          <p:cNvPr id="4" name="Picture 3" descr="SFU OLC Experience] Textbook to Reality: My Experience as a Research  Assistant for the UBC Department of Emergency Medicine">
            <a:extLst>
              <a:ext uri="{FF2B5EF4-FFF2-40B4-BE49-F238E27FC236}">
                <a16:creationId xmlns:a16="http://schemas.microsoft.com/office/drawing/2014/main" id="{991EF30D-E8E2-647F-E437-C1E96764A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4911725"/>
            <a:ext cx="3047999" cy="148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50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8A9DF-DA30-8F6E-605F-4C81CAEDF3E4}"/>
              </a:ext>
            </a:extLst>
          </p:cNvPr>
          <p:cNvSpPr>
            <a:spLocks noGrp="1"/>
          </p:cNvSpPr>
          <p:nvPr>
            <p:ph type="title"/>
          </p:nvPr>
        </p:nvSpPr>
        <p:spPr/>
        <p:txBody>
          <a:bodyPr/>
          <a:lstStyle/>
          <a:p>
            <a:r>
              <a:rPr lang="en-US">
                <a:ea typeface="Calibri Light"/>
                <a:cs typeface="Calibri Light"/>
              </a:rPr>
              <a:t>Project Roadmap</a:t>
            </a:r>
          </a:p>
        </p:txBody>
      </p:sp>
      <p:sp>
        <p:nvSpPr>
          <p:cNvPr id="4" name="Rectangle: Rounded Corners 3">
            <a:extLst>
              <a:ext uri="{FF2B5EF4-FFF2-40B4-BE49-F238E27FC236}">
                <a16:creationId xmlns:a16="http://schemas.microsoft.com/office/drawing/2014/main" id="{F7988019-0559-D0D2-B75F-504F81AD1B6E}"/>
              </a:ext>
            </a:extLst>
          </p:cNvPr>
          <p:cNvSpPr/>
          <p:nvPr/>
        </p:nvSpPr>
        <p:spPr>
          <a:xfrm>
            <a:off x="451757" y="2879272"/>
            <a:ext cx="968827" cy="615041"/>
          </a:xfrm>
          <a:prstGeom prst="roundRect">
            <a:avLst/>
          </a:prstGeom>
          <a:solidFill>
            <a:schemeClr val="accent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ea typeface="Calibri"/>
                <a:cs typeface="Calibri"/>
              </a:rPr>
              <a:t>DATA</a:t>
            </a:r>
            <a:endParaRPr lang="en-US"/>
          </a:p>
        </p:txBody>
      </p:sp>
      <p:sp>
        <p:nvSpPr>
          <p:cNvPr id="6" name="TextBox 5">
            <a:extLst>
              <a:ext uri="{FF2B5EF4-FFF2-40B4-BE49-F238E27FC236}">
                <a16:creationId xmlns:a16="http://schemas.microsoft.com/office/drawing/2014/main" id="{C044114B-56F2-876F-A4EE-C55EE101FD9C}"/>
              </a:ext>
            </a:extLst>
          </p:cNvPr>
          <p:cNvSpPr txBox="1"/>
          <p:nvPr/>
        </p:nvSpPr>
        <p:spPr>
          <a:xfrm>
            <a:off x="275525" y="5146406"/>
            <a:ext cx="1411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ea typeface="Calibri"/>
                <a:cs typeface="Calibri"/>
              </a:rPr>
              <a:t>HEiDi</a:t>
            </a:r>
            <a:r>
              <a:rPr lang="en-US" b="1">
                <a:ea typeface="Calibri"/>
                <a:cs typeface="Calibri"/>
              </a:rPr>
              <a:t> Data </a:t>
            </a:r>
            <a:endParaRPr lang="en-US">
              <a:ea typeface="Calibri"/>
              <a:cs typeface="Calibri"/>
            </a:endParaRPr>
          </a:p>
        </p:txBody>
      </p:sp>
      <p:sp>
        <p:nvSpPr>
          <p:cNvPr id="8" name="Arrow: Right 7">
            <a:extLst>
              <a:ext uri="{FF2B5EF4-FFF2-40B4-BE49-F238E27FC236}">
                <a16:creationId xmlns:a16="http://schemas.microsoft.com/office/drawing/2014/main" id="{C66A5A80-2906-97BF-80BE-D01834320C7B}"/>
              </a:ext>
            </a:extLst>
          </p:cNvPr>
          <p:cNvSpPr/>
          <p:nvPr/>
        </p:nvSpPr>
        <p:spPr>
          <a:xfrm>
            <a:off x="1517447" y="3086945"/>
            <a:ext cx="506766" cy="255020"/>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896BF24-57D7-E07A-CB6B-AE3DEF4E778E}"/>
              </a:ext>
            </a:extLst>
          </p:cNvPr>
          <p:cNvSpPr txBox="1"/>
          <p:nvPr/>
        </p:nvSpPr>
        <p:spPr>
          <a:xfrm>
            <a:off x="2022681" y="5146406"/>
            <a:ext cx="13242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EDA</a:t>
            </a:r>
            <a:endParaRPr lang="en-US">
              <a:ea typeface="Calibri" panose="020F0502020204030204"/>
              <a:cs typeface="Calibri" panose="020F0502020204030204"/>
            </a:endParaRPr>
          </a:p>
        </p:txBody>
      </p:sp>
      <p:pic>
        <p:nvPicPr>
          <p:cNvPr id="11" name="Picture 1274" descr="Table&#10;&#10;Description automatically generated">
            <a:extLst>
              <a:ext uri="{FF2B5EF4-FFF2-40B4-BE49-F238E27FC236}">
                <a16:creationId xmlns:a16="http://schemas.microsoft.com/office/drawing/2014/main" id="{6EC9F346-4693-8AC3-DA93-E3B38EBE3AF0}"/>
              </a:ext>
            </a:extLst>
          </p:cNvPr>
          <p:cNvPicPr>
            <a:picLocks noChangeAspect="1"/>
          </p:cNvPicPr>
          <p:nvPr/>
        </p:nvPicPr>
        <p:blipFill>
          <a:blip r:embed="rId2"/>
          <a:stretch>
            <a:fillRect/>
          </a:stretch>
        </p:blipFill>
        <p:spPr>
          <a:xfrm>
            <a:off x="2089035" y="2196417"/>
            <a:ext cx="1275544" cy="624303"/>
          </a:xfrm>
          <a:prstGeom prst="rect">
            <a:avLst/>
          </a:prstGeom>
          <a:ln>
            <a:solidFill>
              <a:schemeClr val="tx1"/>
            </a:solidFill>
          </a:ln>
        </p:spPr>
      </p:pic>
      <p:pic>
        <p:nvPicPr>
          <p:cNvPr id="12" name="Picture 12" descr="Shape, polygon&#10;&#10;Description automatically generated">
            <a:extLst>
              <a:ext uri="{FF2B5EF4-FFF2-40B4-BE49-F238E27FC236}">
                <a16:creationId xmlns:a16="http://schemas.microsoft.com/office/drawing/2014/main" id="{E22EE368-AD9F-652E-B981-E66D3ECADA50}"/>
              </a:ext>
            </a:extLst>
          </p:cNvPr>
          <p:cNvPicPr>
            <a:picLocks noChangeAspect="1"/>
          </p:cNvPicPr>
          <p:nvPr/>
        </p:nvPicPr>
        <p:blipFill>
          <a:blip r:embed="rId3"/>
          <a:stretch>
            <a:fillRect/>
          </a:stretch>
        </p:blipFill>
        <p:spPr>
          <a:xfrm>
            <a:off x="2090056" y="2951865"/>
            <a:ext cx="1268187" cy="899842"/>
          </a:xfrm>
          <a:prstGeom prst="rect">
            <a:avLst/>
          </a:prstGeom>
          <a:ln>
            <a:solidFill>
              <a:schemeClr val="tx1"/>
            </a:solidFill>
          </a:ln>
        </p:spPr>
      </p:pic>
      <p:pic>
        <p:nvPicPr>
          <p:cNvPr id="13" name="Picture 13" descr="Chart, bar chart&#10;&#10;Description automatically generated">
            <a:extLst>
              <a:ext uri="{FF2B5EF4-FFF2-40B4-BE49-F238E27FC236}">
                <a16:creationId xmlns:a16="http://schemas.microsoft.com/office/drawing/2014/main" id="{869EAFC5-7CAD-6FFE-0092-0B51479CAE88}"/>
              </a:ext>
            </a:extLst>
          </p:cNvPr>
          <p:cNvPicPr>
            <a:picLocks noChangeAspect="1"/>
          </p:cNvPicPr>
          <p:nvPr/>
        </p:nvPicPr>
        <p:blipFill>
          <a:blip r:embed="rId4"/>
          <a:stretch>
            <a:fillRect/>
          </a:stretch>
        </p:blipFill>
        <p:spPr>
          <a:xfrm>
            <a:off x="2084614" y="4046004"/>
            <a:ext cx="1268186" cy="730861"/>
          </a:xfrm>
          <a:prstGeom prst="rect">
            <a:avLst/>
          </a:prstGeom>
          <a:ln>
            <a:solidFill>
              <a:schemeClr val="tx1"/>
            </a:solidFill>
          </a:ln>
        </p:spPr>
      </p:pic>
      <p:sp>
        <p:nvSpPr>
          <p:cNvPr id="15" name="Arrow: Right 14">
            <a:extLst>
              <a:ext uri="{FF2B5EF4-FFF2-40B4-BE49-F238E27FC236}">
                <a16:creationId xmlns:a16="http://schemas.microsoft.com/office/drawing/2014/main" id="{297305F5-4962-0F36-0768-11201DFA41E1}"/>
              </a:ext>
            </a:extLst>
          </p:cNvPr>
          <p:cNvSpPr/>
          <p:nvPr/>
        </p:nvSpPr>
        <p:spPr>
          <a:xfrm>
            <a:off x="5735662" y="3086944"/>
            <a:ext cx="506766" cy="255020"/>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descr="A picture containing shape&#10;&#10;Description automatically generated">
            <a:extLst>
              <a:ext uri="{FF2B5EF4-FFF2-40B4-BE49-F238E27FC236}">
                <a16:creationId xmlns:a16="http://schemas.microsoft.com/office/drawing/2014/main" id="{24FCDBC3-60E2-1FEE-9FE7-D2F66E39774C}"/>
              </a:ext>
            </a:extLst>
          </p:cNvPr>
          <p:cNvPicPr>
            <a:picLocks noChangeAspect="1"/>
          </p:cNvPicPr>
          <p:nvPr/>
        </p:nvPicPr>
        <p:blipFill>
          <a:blip r:embed="rId5"/>
          <a:stretch>
            <a:fillRect/>
          </a:stretch>
        </p:blipFill>
        <p:spPr>
          <a:xfrm>
            <a:off x="3842658" y="2287132"/>
            <a:ext cx="1894115" cy="1195164"/>
          </a:xfrm>
          <a:prstGeom prst="rect">
            <a:avLst/>
          </a:prstGeom>
        </p:spPr>
      </p:pic>
      <p:sp>
        <p:nvSpPr>
          <p:cNvPr id="16" name="Rectangle: Rounded Corners 15">
            <a:extLst>
              <a:ext uri="{FF2B5EF4-FFF2-40B4-BE49-F238E27FC236}">
                <a16:creationId xmlns:a16="http://schemas.microsoft.com/office/drawing/2014/main" id="{2B12129A-51BC-B60C-8BC2-44456E6AAAFD}"/>
              </a:ext>
            </a:extLst>
          </p:cNvPr>
          <p:cNvSpPr/>
          <p:nvPr/>
        </p:nvSpPr>
        <p:spPr>
          <a:xfrm>
            <a:off x="4071257" y="3249387"/>
            <a:ext cx="1436912" cy="615041"/>
          </a:xfrm>
          <a:prstGeom prst="roundRect">
            <a:avLst/>
          </a:prstGeom>
          <a:solidFill>
            <a:schemeClr val="accent5">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a:ea typeface="Calibri"/>
                <a:cs typeface="Calibri"/>
              </a:rPr>
              <a:t>Feature</a:t>
            </a:r>
          </a:p>
          <a:p>
            <a:pPr algn="ctr"/>
            <a:r>
              <a:rPr lang="en-US">
                <a:ea typeface="Calibri"/>
                <a:cs typeface="Calibri"/>
              </a:rPr>
              <a:t>Engineering</a:t>
            </a:r>
          </a:p>
        </p:txBody>
      </p:sp>
      <p:sp>
        <p:nvSpPr>
          <p:cNvPr id="3" name="TextBox 2">
            <a:extLst>
              <a:ext uri="{FF2B5EF4-FFF2-40B4-BE49-F238E27FC236}">
                <a16:creationId xmlns:a16="http://schemas.microsoft.com/office/drawing/2014/main" id="{6FA35E75-693A-646C-4358-83FE758BB00A}"/>
              </a:ext>
            </a:extLst>
          </p:cNvPr>
          <p:cNvSpPr txBox="1"/>
          <p:nvPr/>
        </p:nvSpPr>
        <p:spPr>
          <a:xfrm>
            <a:off x="3884139" y="5097421"/>
            <a:ext cx="20318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Data </a:t>
            </a:r>
            <a:endParaRPr lang="en-US">
              <a:ea typeface="Calibri"/>
              <a:cs typeface="Calibri"/>
            </a:endParaRPr>
          </a:p>
          <a:p>
            <a:pPr algn="ctr"/>
            <a:r>
              <a:rPr lang="en-US" b="1">
                <a:ea typeface="Calibri"/>
                <a:cs typeface="Calibri"/>
              </a:rPr>
              <a:t>Preprocessing </a:t>
            </a:r>
            <a:endParaRPr lang="en-US">
              <a:ea typeface="Calibri" panose="020F0502020204030204"/>
              <a:cs typeface="Calibri" panose="020F0502020204030204"/>
            </a:endParaRPr>
          </a:p>
        </p:txBody>
      </p:sp>
      <p:pic>
        <p:nvPicPr>
          <p:cNvPr id="19" name="Picture 5" descr="Graphical user interface&#10;&#10;Description automatically generated">
            <a:extLst>
              <a:ext uri="{FF2B5EF4-FFF2-40B4-BE49-F238E27FC236}">
                <a16:creationId xmlns:a16="http://schemas.microsoft.com/office/drawing/2014/main" id="{D855CC4B-A1B3-3EA3-CEE8-991929FC0617}"/>
              </a:ext>
            </a:extLst>
          </p:cNvPr>
          <p:cNvPicPr>
            <a:picLocks noChangeAspect="1"/>
          </p:cNvPicPr>
          <p:nvPr/>
        </p:nvPicPr>
        <p:blipFill>
          <a:blip r:embed="rId6"/>
          <a:stretch>
            <a:fillRect/>
          </a:stretch>
        </p:blipFill>
        <p:spPr>
          <a:xfrm>
            <a:off x="10348320" y="2491165"/>
            <a:ext cx="1906253" cy="1610790"/>
          </a:xfrm>
          <a:prstGeom prst="rect">
            <a:avLst/>
          </a:prstGeom>
        </p:spPr>
      </p:pic>
      <p:sp>
        <p:nvSpPr>
          <p:cNvPr id="24" name="TextBox 23">
            <a:extLst>
              <a:ext uri="{FF2B5EF4-FFF2-40B4-BE49-F238E27FC236}">
                <a16:creationId xmlns:a16="http://schemas.microsoft.com/office/drawing/2014/main" id="{5F81614E-EC5B-0B27-DA2B-4B546F98FAAF}"/>
              </a:ext>
            </a:extLst>
          </p:cNvPr>
          <p:cNvSpPr txBox="1"/>
          <p:nvPr/>
        </p:nvSpPr>
        <p:spPr>
          <a:xfrm>
            <a:off x="10595182" y="5189949"/>
            <a:ext cx="13242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Dashboard</a:t>
            </a:r>
            <a:endParaRPr lang="en-US"/>
          </a:p>
        </p:txBody>
      </p:sp>
      <p:sp>
        <p:nvSpPr>
          <p:cNvPr id="25" name="Arrow: Right 24">
            <a:extLst>
              <a:ext uri="{FF2B5EF4-FFF2-40B4-BE49-F238E27FC236}">
                <a16:creationId xmlns:a16="http://schemas.microsoft.com/office/drawing/2014/main" id="{4128F5B3-6690-3F79-894B-7C51B00AC824}"/>
              </a:ext>
            </a:extLst>
          </p:cNvPr>
          <p:cNvSpPr/>
          <p:nvPr/>
        </p:nvSpPr>
        <p:spPr>
          <a:xfrm>
            <a:off x="9839576" y="3086944"/>
            <a:ext cx="506766" cy="255020"/>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7035B03-4BB8-4CF9-FADD-098FDDFFE06F}"/>
              </a:ext>
            </a:extLst>
          </p:cNvPr>
          <p:cNvSpPr/>
          <p:nvPr/>
        </p:nvSpPr>
        <p:spPr>
          <a:xfrm>
            <a:off x="3433333" y="3086945"/>
            <a:ext cx="506766" cy="255020"/>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8EFB2BB-C4BB-CE01-B66F-AFA75A692CBF}"/>
              </a:ext>
            </a:extLst>
          </p:cNvPr>
          <p:cNvSpPr/>
          <p:nvPr/>
        </p:nvSpPr>
        <p:spPr>
          <a:xfrm>
            <a:off x="6275614" y="2062842"/>
            <a:ext cx="3526971" cy="234042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09C9F0C-CE17-B896-D7E4-9B071027AA86}"/>
              </a:ext>
            </a:extLst>
          </p:cNvPr>
          <p:cNvSpPr/>
          <p:nvPr/>
        </p:nvSpPr>
        <p:spPr>
          <a:xfrm>
            <a:off x="6433457" y="2198915"/>
            <a:ext cx="1034140" cy="484414"/>
          </a:xfrm>
          <a:prstGeom prst="roundRect">
            <a:avLst/>
          </a:prstGeom>
          <a:solidFill>
            <a:srgbClr val="002060"/>
          </a:solidFill>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a:ea typeface="Calibri"/>
                <a:cs typeface="Calibri"/>
              </a:rPr>
              <a:t>Data </a:t>
            </a:r>
          </a:p>
          <a:p>
            <a:pPr algn="ctr"/>
            <a:r>
              <a:rPr lang="en-US">
                <a:ea typeface="Calibri"/>
                <a:cs typeface="Calibri"/>
              </a:rPr>
              <a:t>split</a:t>
            </a:r>
          </a:p>
        </p:txBody>
      </p:sp>
      <p:cxnSp>
        <p:nvCxnSpPr>
          <p:cNvPr id="28" name="Straight Arrow Connector 27">
            <a:extLst>
              <a:ext uri="{FF2B5EF4-FFF2-40B4-BE49-F238E27FC236}">
                <a16:creationId xmlns:a16="http://schemas.microsoft.com/office/drawing/2014/main" id="{404F8CEF-1AED-4D65-2788-DFEF8DC1D4B6}"/>
              </a:ext>
            </a:extLst>
          </p:cNvPr>
          <p:cNvCxnSpPr/>
          <p:nvPr/>
        </p:nvCxnSpPr>
        <p:spPr>
          <a:xfrm>
            <a:off x="6966854" y="2677886"/>
            <a:ext cx="5447" cy="26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9AD635D-313E-82E9-EE0E-F3A706F659C9}"/>
              </a:ext>
            </a:extLst>
          </p:cNvPr>
          <p:cNvSpPr/>
          <p:nvPr/>
        </p:nvSpPr>
        <p:spPr>
          <a:xfrm>
            <a:off x="6324600" y="2917372"/>
            <a:ext cx="1344382" cy="484414"/>
          </a:xfrm>
          <a:prstGeom prst="roundRect">
            <a:avLst/>
          </a:prstGeom>
          <a:solidFill>
            <a:srgbClr val="002060"/>
          </a:solidFill>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a:ea typeface="Calibri"/>
                <a:cs typeface="Calibri"/>
              </a:rPr>
              <a:t>Choosing </a:t>
            </a:r>
          </a:p>
          <a:p>
            <a:pPr algn="ctr"/>
            <a:r>
              <a:rPr lang="en-US">
                <a:ea typeface="Calibri"/>
                <a:cs typeface="Calibri"/>
              </a:rPr>
              <a:t>models</a:t>
            </a:r>
          </a:p>
        </p:txBody>
      </p:sp>
      <p:cxnSp>
        <p:nvCxnSpPr>
          <p:cNvPr id="30" name="Straight Arrow Connector 29">
            <a:extLst>
              <a:ext uri="{FF2B5EF4-FFF2-40B4-BE49-F238E27FC236}">
                <a16:creationId xmlns:a16="http://schemas.microsoft.com/office/drawing/2014/main" id="{E0BF4E05-36A9-E481-B1E7-73FBD3DBAF8D}"/>
              </a:ext>
            </a:extLst>
          </p:cNvPr>
          <p:cNvCxnSpPr>
            <a:cxnSpLocks/>
          </p:cNvCxnSpPr>
          <p:nvPr/>
        </p:nvCxnSpPr>
        <p:spPr>
          <a:xfrm>
            <a:off x="6994068" y="3407230"/>
            <a:ext cx="5447" cy="26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6B6EA8-596E-149A-2734-2E4D12BEF10C}"/>
              </a:ext>
            </a:extLst>
          </p:cNvPr>
          <p:cNvCxnSpPr>
            <a:cxnSpLocks/>
          </p:cNvCxnSpPr>
          <p:nvPr/>
        </p:nvCxnSpPr>
        <p:spPr>
          <a:xfrm flipV="1">
            <a:off x="8719453" y="3412671"/>
            <a:ext cx="5446" cy="29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EB3BD1C1-4BAB-0C78-BF20-B63FCE8CE538}"/>
              </a:ext>
            </a:extLst>
          </p:cNvPr>
          <p:cNvSpPr/>
          <p:nvPr/>
        </p:nvSpPr>
        <p:spPr>
          <a:xfrm>
            <a:off x="6351814" y="3673929"/>
            <a:ext cx="1344382" cy="484414"/>
          </a:xfrm>
          <a:prstGeom prst="roundRect">
            <a:avLst/>
          </a:prstGeom>
          <a:solidFill>
            <a:srgbClr val="002060"/>
          </a:solidFill>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a:ea typeface="Calibri"/>
                <a:cs typeface="Calibri"/>
              </a:rPr>
              <a:t>Training</a:t>
            </a:r>
          </a:p>
        </p:txBody>
      </p:sp>
      <p:cxnSp>
        <p:nvCxnSpPr>
          <p:cNvPr id="33" name="Straight Arrow Connector 32">
            <a:extLst>
              <a:ext uri="{FF2B5EF4-FFF2-40B4-BE49-F238E27FC236}">
                <a16:creationId xmlns:a16="http://schemas.microsoft.com/office/drawing/2014/main" id="{5A7FF167-9A25-3BF0-B7F7-2504D0BA7C30}"/>
              </a:ext>
            </a:extLst>
          </p:cNvPr>
          <p:cNvCxnSpPr>
            <a:cxnSpLocks/>
          </p:cNvCxnSpPr>
          <p:nvPr/>
        </p:nvCxnSpPr>
        <p:spPr>
          <a:xfrm>
            <a:off x="7685310" y="3935188"/>
            <a:ext cx="446320" cy="5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416E951-6FEA-2475-1CC4-95CE3275AFF2}"/>
              </a:ext>
            </a:extLst>
          </p:cNvPr>
          <p:cNvSpPr/>
          <p:nvPr/>
        </p:nvSpPr>
        <p:spPr>
          <a:xfrm>
            <a:off x="8131628" y="3717472"/>
            <a:ext cx="1344382" cy="484414"/>
          </a:xfrm>
          <a:prstGeom prst="roundRect">
            <a:avLst/>
          </a:prstGeom>
          <a:solidFill>
            <a:srgbClr val="002060"/>
          </a:solidFill>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a:ea typeface="Calibri"/>
                <a:cs typeface="Calibri"/>
              </a:rPr>
              <a:t>Evaluation</a:t>
            </a:r>
            <a:endParaRPr lang="en-US"/>
          </a:p>
        </p:txBody>
      </p:sp>
      <p:sp>
        <p:nvSpPr>
          <p:cNvPr id="36" name="Rectangle: Rounded Corners 35">
            <a:extLst>
              <a:ext uri="{FF2B5EF4-FFF2-40B4-BE49-F238E27FC236}">
                <a16:creationId xmlns:a16="http://schemas.microsoft.com/office/drawing/2014/main" id="{2575B8C5-5276-8225-5D7E-80F28A1B39AF}"/>
              </a:ext>
            </a:extLst>
          </p:cNvPr>
          <p:cNvSpPr/>
          <p:nvPr/>
        </p:nvSpPr>
        <p:spPr>
          <a:xfrm>
            <a:off x="7870371" y="2933700"/>
            <a:ext cx="1866896" cy="468086"/>
          </a:xfrm>
          <a:prstGeom prst="roundRect">
            <a:avLst/>
          </a:prstGeom>
          <a:solidFill>
            <a:srgbClr val="002060"/>
          </a:solidFill>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a:ea typeface="Calibri"/>
                <a:cs typeface="Calibri"/>
              </a:rPr>
              <a:t>Hyperparameter</a:t>
            </a:r>
          </a:p>
          <a:p>
            <a:pPr algn="ctr"/>
            <a:r>
              <a:rPr lang="en-US">
                <a:ea typeface="Calibri"/>
                <a:cs typeface="Calibri"/>
              </a:rPr>
              <a:t>optimization</a:t>
            </a:r>
          </a:p>
        </p:txBody>
      </p:sp>
      <p:sp>
        <p:nvSpPr>
          <p:cNvPr id="37" name="Rectangle: Rounded Corners 36">
            <a:extLst>
              <a:ext uri="{FF2B5EF4-FFF2-40B4-BE49-F238E27FC236}">
                <a16:creationId xmlns:a16="http://schemas.microsoft.com/office/drawing/2014/main" id="{03B9C93F-33E1-3976-D92C-C2759F125A2A}"/>
              </a:ext>
            </a:extLst>
          </p:cNvPr>
          <p:cNvSpPr/>
          <p:nvPr/>
        </p:nvSpPr>
        <p:spPr>
          <a:xfrm>
            <a:off x="8077199" y="2149928"/>
            <a:ext cx="1344382" cy="484414"/>
          </a:xfrm>
          <a:prstGeom prst="roundRect">
            <a:avLst/>
          </a:prstGeom>
          <a:solidFill>
            <a:srgbClr val="002060"/>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a:ea typeface="Calibri"/>
                <a:cs typeface="Calibri"/>
              </a:rPr>
              <a:t>Choosing </a:t>
            </a:r>
          </a:p>
          <a:p>
            <a:pPr algn="ctr"/>
            <a:r>
              <a:rPr lang="en-US">
                <a:ea typeface="Calibri"/>
                <a:cs typeface="Calibri"/>
              </a:rPr>
              <a:t>model</a:t>
            </a:r>
          </a:p>
        </p:txBody>
      </p:sp>
      <p:cxnSp>
        <p:nvCxnSpPr>
          <p:cNvPr id="38" name="Straight Arrow Connector 37">
            <a:extLst>
              <a:ext uri="{FF2B5EF4-FFF2-40B4-BE49-F238E27FC236}">
                <a16:creationId xmlns:a16="http://schemas.microsoft.com/office/drawing/2014/main" id="{B41CF089-9392-B749-CF06-6A63015EE6E3}"/>
              </a:ext>
            </a:extLst>
          </p:cNvPr>
          <p:cNvCxnSpPr>
            <a:cxnSpLocks/>
          </p:cNvCxnSpPr>
          <p:nvPr/>
        </p:nvCxnSpPr>
        <p:spPr>
          <a:xfrm flipV="1">
            <a:off x="8719453" y="2623456"/>
            <a:ext cx="5446" cy="29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F7CB7D-9261-0410-298B-4A4D01B38A08}"/>
              </a:ext>
            </a:extLst>
          </p:cNvPr>
          <p:cNvSpPr txBox="1"/>
          <p:nvPr/>
        </p:nvSpPr>
        <p:spPr>
          <a:xfrm>
            <a:off x="7302253" y="5097421"/>
            <a:ext cx="13242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Model Building</a:t>
            </a:r>
            <a:endParaRPr lang="en-US"/>
          </a:p>
        </p:txBody>
      </p:sp>
      <p:cxnSp>
        <p:nvCxnSpPr>
          <p:cNvPr id="45" name="Straight Arrow Connector 44">
            <a:extLst>
              <a:ext uri="{FF2B5EF4-FFF2-40B4-BE49-F238E27FC236}">
                <a16:creationId xmlns:a16="http://schemas.microsoft.com/office/drawing/2014/main" id="{4BA901EA-E19A-2F9B-26E3-A49046D37281}"/>
              </a:ext>
            </a:extLst>
          </p:cNvPr>
          <p:cNvCxnSpPr/>
          <p:nvPr/>
        </p:nvCxnSpPr>
        <p:spPr>
          <a:xfrm>
            <a:off x="696687" y="5001985"/>
            <a:ext cx="10559141" cy="7075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1C3EA6-E568-B816-4AC1-04F29E620F97}"/>
              </a:ext>
            </a:extLst>
          </p:cNvPr>
          <p:cNvSpPr/>
          <p:nvPr/>
        </p:nvSpPr>
        <p:spPr>
          <a:xfrm>
            <a:off x="696685" y="4920342"/>
            <a:ext cx="185057" cy="174171"/>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0EFD83-853D-95BB-4DB1-581D7E000A81}"/>
              </a:ext>
            </a:extLst>
          </p:cNvPr>
          <p:cNvSpPr/>
          <p:nvPr/>
        </p:nvSpPr>
        <p:spPr>
          <a:xfrm>
            <a:off x="2628899" y="4920342"/>
            <a:ext cx="185057" cy="174171"/>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30AFA1D-5D25-1F05-9288-E8C1B0BA6E71}"/>
              </a:ext>
            </a:extLst>
          </p:cNvPr>
          <p:cNvSpPr/>
          <p:nvPr/>
        </p:nvSpPr>
        <p:spPr>
          <a:xfrm>
            <a:off x="4789713" y="4931227"/>
            <a:ext cx="185057" cy="174171"/>
          </a:xfrm>
          <a:prstGeom prst="ellipse">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2BF16BA-3EA9-5707-56C0-DDD8F128F460}"/>
              </a:ext>
            </a:extLst>
          </p:cNvPr>
          <p:cNvSpPr/>
          <p:nvPr/>
        </p:nvSpPr>
        <p:spPr>
          <a:xfrm>
            <a:off x="7870370" y="4947556"/>
            <a:ext cx="185057" cy="174171"/>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E172437-BEE8-FFF3-6404-3E50583411DD}"/>
              </a:ext>
            </a:extLst>
          </p:cNvPr>
          <p:cNvSpPr/>
          <p:nvPr/>
        </p:nvSpPr>
        <p:spPr>
          <a:xfrm>
            <a:off x="11114313" y="4969327"/>
            <a:ext cx="185057" cy="174171"/>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8881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2048</Words>
  <Application>Microsoft Macintosh PowerPoint</Application>
  <PresentationFormat>Widescreen</PresentationFormat>
  <Paragraphs>335</Paragraphs>
  <Slides>47</Slides>
  <Notes>8</Notes>
  <HiddenSlides>11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BC Sans</vt:lpstr>
      <vt:lpstr>Calibri</vt:lpstr>
      <vt:lpstr>Calibri Light</vt:lpstr>
      <vt:lpstr>Google Sans</vt:lpstr>
      <vt:lpstr>Söhne</vt:lpstr>
      <vt:lpstr>Office Theme</vt:lpstr>
      <vt:lpstr>PowerPoint Presentation</vt:lpstr>
      <vt:lpstr>Table of Contents</vt:lpstr>
      <vt:lpstr>Project Overview</vt:lpstr>
      <vt:lpstr>What is HEiDi? </vt:lpstr>
      <vt:lpstr>Our Goal  </vt:lpstr>
      <vt:lpstr>Triage Decision</vt:lpstr>
      <vt:lpstr>Problems Faced (Week 3-6)</vt:lpstr>
      <vt:lpstr>Project Deliverables</vt:lpstr>
      <vt:lpstr>Project Roadmap</vt:lpstr>
      <vt:lpstr>Exploratory Analysis Major Findings</vt:lpstr>
      <vt:lpstr>Data</vt:lpstr>
      <vt:lpstr>Preprocessing</vt:lpstr>
      <vt:lpstr>Initial Model</vt:lpstr>
      <vt:lpstr>Possible ways to improve performance</vt:lpstr>
      <vt:lpstr>Class Imbalance</vt:lpstr>
      <vt:lpstr>Effect of SMOTE on validation and test sets</vt:lpstr>
      <vt:lpstr>Model Tuning</vt:lpstr>
      <vt:lpstr>Feature Engineering</vt:lpstr>
      <vt:lpstr>ICD 9 and ICD 10</vt:lpstr>
      <vt:lpstr>DIN Numbers</vt:lpstr>
      <vt:lpstr>Check model performance</vt:lpstr>
      <vt:lpstr>New Idea</vt:lpstr>
      <vt:lpstr>How the decision is made WIP</vt:lpstr>
      <vt:lpstr>Results</vt:lpstr>
      <vt:lpstr>Future Directions</vt:lpstr>
      <vt:lpstr>ICD Codes</vt:lpstr>
      <vt:lpstr>DIN Numbers</vt:lpstr>
      <vt:lpstr>Current Model results</vt:lpstr>
      <vt:lpstr>Impact on Stakeholders</vt:lpstr>
      <vt:lpstr>Dashboard Objectives</vt:lpstr>
      <vt:lpstr>CLassifierExplainer</vt:lpstr>
      <vt:lpstr>ClassifierExplainer Dashboard</vt:lpstr>
      <vt:lpstr>Prediction on Individual Patient</vt:lpstr>
      <vt:lpstr>Patient Information</vt:lpstr>
      <vt:lpstr>SHAP Force Plot</vt:lpstr>
      <vt:lpstr>Feature Importance</vt:lpstr>
      <vt:lpstr>What went well and What didn't</vt:lpstr>
      <vt:lpstr>Thank You</vt:lpstr>
      <vt:lpstr>References:</vt:lpstr>
      <vt:lpstr>Appendix</vt:lpstr>
      <vt:lpstr>Case Studies</vt:lpstr>
      <vt:lpstr>ICD Decoder</vt:lpstr>
      <vt:lpstr>DIN Decoder</vt:lpstr>
      <vt:lpstr>Patient History</vt:lpstr>
      <vt:lpstr>Prescriptions</vt:lpstr>
      <vt:lpstr>Medical Groupings</vt:lpstr>
      <vt:lpstr>ICD Codes Decoding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tanmay56@student.ubc.ca</dc:creator>
  <cp:lastModifiedBy>tanmay56@student.ubc.ca</cp:lastModifiedBy>
  <cp:revision>1</cp:revision>
  <dcterms:created xsi:type="dcterms:W3CDTF">2023-06-14T16:47:24Z</dcterms:created>
  <dcterms:modified xsi:type="dcterms:W3CDTF">2023-06-24T08:56:11Z</dcterms:modified>
</cp:coreProperties>
</file>